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7" r:id="rId4"/>
    <p:sldId id="278" r:id="rId5"/>
    <p:sldId id="279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58" r:id="rId14"/>
    <p:sldId id="260" r:id="rId15"/>
    <p:sldId id="288" r:id="rId16"/>
    <p:sldId id="264" r:id="rId17"/>
    <p:sldId id="289" r:id="rId18"/>
    <p:sldId id="290" r:id="rId19"/>
    <p:sldId id="261" r:id="rId20"/>
    <p:sldId id="265" r:id="rId21"/>
    <p:sldId id="268" r:id="rId22"/>
    <p:sldId id="270" r:id="rId23"/>
    <p:sldId id="291" r:id="rId24"/>
  </p:sldIdLst>
  <p:sldSz cx="9144000" cy="6858000" type="screen4x3"/>
  <p:notesSz cx="7099300" cy="102346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6AE6-682D-45EE-9619-03427CB72D6F}" type="datetimeFigureOut">
              <a:rPr lang="th-TH" smtClean="0"/>
              <a:t>29/05/58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1F0B-D20F-42E9-99CB-3F3FF54D101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658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6AE6-682D-45EE-9619-03427CB72D6F}" type="datetimeFigureOut">
              <a:rPr lang="th-TH" smtClean="0"/>
              <a:t>29/05/58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1F0B-D20F-42E9-99CB-3F3FF54D101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291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6AE6-682D-45EE-9619-03427CB72D6F}" type="datetimeFigureOut">
              <a:rPr lang="th-TH" smtClean="0"/>
              <a:t>29/05/58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1F0B-D20F-42E9-99CB-3F3FF54D101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002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6AE6-682D-45EE-9619-03427CB72D6F}" type="datetimeFigureOut">
              <a:rPr lang="th-TH" smtClean="0"/>
              <a:t>29/05/58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1F0B-D20F-42E9-99CB-3F3FF54D101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380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6AE6-682D-45EE-9619-03427CB72D6F}" type="datetimeFigureOut">
              <a:rPr lang="th-TH" smtClean="0"/>
              <a:t>29/05/58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1F0B-D20F-42E9-99CB-3F3FF54D101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027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6AE6-682D-45EE-9619-03427CB72D6F}" type="datetimeFigureOut">
              <a:rPr lang="th-TH" smtClean="0"/>
              <a:t>29/05/58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1F0B-D20F-42E9-99CB-3F3FF54D101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319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6AE6-682D-45EE-9619-03427CB72D6F}" type="datetimeFigureOut">
              <a:rPr lang="th-TH" smtClean="0"/>
              <a:t>29/05/58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1F0B-D20F-42E9-99CB-3F3FF54D101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3207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6AE6-682D-45EE-9619-03427CB72D6F}" type="datetimeFigureOut">
              <a:rPr lang="th-TH" smtClean="0"/>
              <a:t>29/05/58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1F0B-D20F-42E9-99CB-3F3FF54D101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6354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6AE6-682D-45EE-9619-03427CB72D6F}" type="datetimeFigureOut">
              <a:rPr lang="th-TH" smtClean="0"/>
              <a:t>29/05/58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1F0B-D20F-42E9-99CB-3F3FF54D101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3350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6AE6-682D-45EE-9619-03427CB72D6F}" type="datetimeFigureOut">
              <a:rPr lang="th-TH" smtClean="0"/>
              <a:t>29/05/58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1F0B-D20F-42E9-99CB-3F3FF54D101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8699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C6AE6-682D-45EE-9619-03427CB72D6F}" type="datetimeFigureOut">
              <a:rPr lang="th-TH" smtClean="0"/>
              <a:t>29/05/58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E1F0B-D20F-42E9-99CB-3F3FF54D101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715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C6AE6-682D-45EE-9619-03427CB72D6F}" type="datetimeFigureOut">
              <a:rPr lang="th-TH" smtClean="0"/>
              <a:t>29/05/58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E1F0B-D20F-42E9-99CB-3F3FF54D101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141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9FD3-42E0-4626-A5D9-B74C6C5E45DE}" type="slidenum">
              <a:rPr lang="th-TH" smtClean="0"/>
              <a:t>1</a:t>
            </a:fld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0" y="-3883"/>
            <a:ext cx="9144000" cy="5525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104106" y="1959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ครูปนัดดา ปัญฏีกา โรงเรียนดาราวิทยาลัย จังหวัดเชียงใหม่</a:t>
            </a:r>
            <a:endParaRPr lang="en-US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เครือข่ายมูลนิธิสยามกัมมาจล โครงการเสริมศักยภาพการขับเคลื่อนเศรษฐกิจพอเพียงสู่สถานศึกษา</a:t>
            </a:r>
            <a:endParaRPr lang="en-US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3485" y="692696"/>
            <a:ext cx="72209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“ครูรุ่น</a:t>
            </a:r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ใหม่ที่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มีจิต</a:t>
            </a:r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วิญญาณความ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 “ครู” ครูแจงเชื่อว่าหลักปรัชญาของเศรษฐกิจพอเพียงคือ หลักคิดที่ดีในการใช้ชีวิต และด้วยความคิดว่าการฝึกให้เด็กคิดได้ คิดเป็น การเรียนรู้ที่เด็กจะ “เข้าถึง” ได้มากคือ กิจกรรมที่เด็กต้องลงมือทำ </a:t>
            </a:r>
            <a:r>
              <a:rPr 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(Active Learning) 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ครูแจงจึงใช้ทั้งกระบวนการโครงงานและกิจกรรมพัฒนาผู้เรียน ที่เด็กจะเป็นผู้ตั้งเป้าหมายการ</a:t>
            </a:r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เรียนรู้ของตนเอง ครูเป็นเพียงที่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เป็นที่</a:t>
            </a:r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ปรึกษาและ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กระตุ้นให้นักเรียนนำหลักปรัชญาของเศรษฐกิจพอเพียงมาใช้ในการทำงานด้วยการ “ตั้งคำถาม” สุดท้าย ครูพาสรุปความรู้ด้วยการถอดบทเรียน เป็นการจัดการเรียนรู้ที่ทำให้ผู้เรียนเข้าใจตนเอง มีภาวะผู้นำ เกิดความใฝ่เรียนรู้ และเห็น</a:t>
            </a:r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คุณค่าการนำปรัชญาของเศรษฐกิจพอเพียงไปใช้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กับ</a:t>
            </a:r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ตนเอง และ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ขยายผลสู่เพื่อน”</a:t>
            </a:r>
            <a:endParaRPr lang="en-US" sz="1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300506"/>
              </p:ext>
            </p:extLst>
          </p:nvPr>
        </p:nvGraphicFramePr>
        <p:xfrm>
          <a:off x="104106" y="2636912"/>
          <a:ext cx="8640960" cy="42976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88232"/>
                <a:gridCol w="6552728"/>
              </a:tblGrid>
              <a:tr h="576063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ความมุ่งมั่นตั้งใจหรือสถานการณ์ของจุดเริ่มต้น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มีความใฝ่ฝันอยากเป็นครูตั้งแต่เด็ก ชอบที่จะถ่ายทอด ชอบที่จะสอนคนให้เป็นคนดีให้ได้ จะบอกกับนักเรียนเสมอว่า “ทุกวันนี้ครูไม่ได้สอนแค่ในหนังสือนะ ครูกำลังสอนวิชาชีวิตไปด้วย ควบคู่กับวิชาการ”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สถานการณ์ทางสังคมที่มีการเปลี่ยนแปลง และระบบทุนนิยมที่ถาโถมเข้าสู่เมืองเชียงใหม่ โจทย์สำคัญคือ ทำอย่างไรที่จะเตรียมนักเรียนให้เติบโตขึ้นเป็นพลเมืองที่สามารถพร้อมรับการเปลี่ยนแปลงที่นับวันจะสลับซับซ้อนขึ้น ครูแจงเชื่อว่าหลักปรัชญาของเศรษฐกิจพอเพียงคือ คำตอบ ครูต้องสอนให้เด็กคิดได้ คิดเป็น </a:t>
                      </a:r>
                    </a:p>
                  </a:txBody>
                  <a:tcPr/>
                </a:tc>
              </a:tr>
              <a:tr h="806082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กระบวนการสร้างการเรียนรู้และพัฒนาเด็ก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หลักการสอนที่สำคัญคือ วิธีการสอนแบบกัลยาณมิตร เด็กจะเรียนรู้ได้ดีถ้าเกิดเขามีความสุขที่จะเรียน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การเรียนรู้ที่เด็กจะ “เข้าถึง” ปรัชญาของเศรษฐกิจพอเพียงได้มากคือ กิจกรรมที่เด็กต้องลงมือทำ 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(Active Learning) 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ครูแจงให้เด็กเรียนรู้จากกระบวนการทำโครงงาน โดยครูแจงจะให้โจทย์ยากๆ ซึ่งครูจะให้นักเรียนวางเป้าหมายเอง ครูจะทำหน้าที่เป็นที่ปรึกษา และกระตุ้นให้นักเรียนนำหลักปรัชญาของเศรษฐกิจพอเพียงมาใช้ในการทำงานด้วยการ “ตั้งคำถาม”  และครูสรุปความรู้ด้วยการถอดบทเรียน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ครูแจงใช้กิจกรรมพัฒนาผู้เรียนสร้างนักเรียนแกนนำ ผ่านกิจกรรม 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Play &amp; Learn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และใช้การถอดบทเรียนหลังทำกิจกรรม เพื่อเชื่อมโยงให้เห็นการใช้ปรัชญาของเศรษฐกิจพอเพียงในการลงมือทำ ทั้งนี้ นักเรียนแกนนำจะเป็นผู้ออกแบบกิจกรรมต่างๆ โดยมีครูเป็นที่ปรึกษา และเพื่อให้นักเรียนได้เรียนรู้และพัฒนาการทำงานของตน ครูจะใช้การจัดการความรู้ ทั้ง 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BAR 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 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AAR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ในระหว่างจัดกิจกรรมทุกครั้ง</a:t>
                      </a:r>
                    </a:p>
                  </a:txBody>
                  <a:tcPr/>
                </a:tc>
              </a:tr>
              <a:tr h="613751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ผลลัพธ์ที่เกิดขึ้นกับเด็ก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เด็กสามารถรู้จักตนเองและวางแผนการเรียนได้มากขึ้น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ปลูกฝังนิสัยความใฝ่รู้ของเด็ก ทำให้เด็กเกิดความกระตือรือร้นในการเรียนรู้มากขึ้น เกิดความรอบคอบในการทำงาน เด็กสามารถสื่อสารได้ พูดจากสิ่งที่เขาคิดและทำเอง และเด็กๆ สามารถนำไปปฏิบัติได้เอง เช่น ออกแบบกระบวนการสอนน้องในค่ายนักเรียนแกนนำพอเพียงของมูลนิธิยุวสถิรคุณ และได้นำกระบวนการ 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BAR 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 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AAR 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ไปใช้ในการทำกิจกรรม และได้รับคำชมเชยจากทีมงานว่าเด็กสามารถออกแบบกระบวนการทำงานได้เหมือนครู และเด็กหลายคนนำไปใช้ในการทำกิจกรรมในมหาวิทยาลัย</a:t>
                      </a:r>
                      <a:endParaRPr lang="en-US" sz="1200" b="0" kern="1200" baseline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endParaRPr lang="en-US" sz="1200" b="0" kern="1200" baseline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Z:\Projects\เศรษฐกิจพอเพียง\Public\ปี2556\130729-31ประชุมภาคเหนือ\29_31 ก.ค. 56 ศกพ.เชียงใหม่\pic 2\IMG_8832+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" y="603578"/>
            <a:ext cx="1720215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377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9FD3-42E0-4626-A5D9-B74C6C5E45DE}" type="slidenum">
              <a:rPr lang="th-TH" smtClean="0"/>
              <a:t>10</a:t>
            </a:fld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0" y="-3883"/>
            <a:ext cx="9144000" cy="5525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104106" y="1959"/>
            <a:ext cx="88569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</a:t>
            </a:r>
            <a:r>
              <a:rPr lang="th-TH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รวี  ศิริ</a:t>
            </a:r>
            <a:r>
              <a:rPr lang="th-TH" sz="1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บูรณ์</a:t>
            </a:r>
            <a:r>
              <a:rPr lang="th-TH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โรงเรียน</a:t>
            </a:r>
            <a:r>
              <a:rPr lang="th-TH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บ้านปะทาย </a:t>
            </a: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เครือข่ายโรงเรียนลำปลายมาศ</a:t>
            </a: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7251" y="692696"/>
            <a:ext cx="73092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ปัญหาเด็กไม่อยากมาโรงเรียนด้วยสาเหตุจากครอบครัวของเด็กเอง หลังจากที่ครูอุรวี ได้เรียนรู้แนวคิดและกระบวนการจิตศึกษา มาใช้กับเด็กชั้น ป.4 ทำให้เด็ก 4 คน ที่ไม่อยากมาโรงเรียน และติดเกมส์ ผ่านกระบวนการจิตศึกษาที่ครูอุรวีดำเนินการไม่ขาดเรียน และเกมส์ลดลงหรือแทบจะไม่ไปเล่นเลย</a:t>
            </a:r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en-US" sz="1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247849"/>
              </p:ext>
            </p:extLst>
          </p:nvPr>
        </p:nvGraphicFramePr>
        <p:xfrm>
          <a:off x="251520" y="2780928"/>
          <a:ext cx="8640960" cy="366781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88232"/>
                <a:gridCol w="6552728"/>
              </a:tblGrid>
              <a:tr h="576063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ความมุ่งมั่นตั้งใจหรือสถานการณ์ของจุดเริ่มต้น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เด็กไม่อยากมาโรงเรียน เด็กรังแกเพื่อน ไม่รักเพื่อนไม่ตรงเวลา ไม่รับผิดชอบไม่ส่งงาน ซึ่งพบว่ามาจากปัญหาเศรษฐกิจของครอบครัว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พ่อแม่ต้องทำงานไม่มีเวลาดูแลลูก ทำให้เด็กขาดการควบคุมตนเอง ไม่รู้กาลเทศะ ไม่มีสัมมาคารวะ รวมทั้งเด็กเครียดกับภาวะเศรษฐกิจของครอบครัว ถ้าไม่ไปโรงเรียนอาจเป็นทางเลือกที่ดีของเด็ก</a:t>
                      </a: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/>
                </a:tc>
              </a:tr>
              <a:tr h="617199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กระบวนการสร้างการเรียนรู้และพัฒนาเด็ก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นำแนวคิดและกระบวนการจิตศึกษา (จากโรงเรียนลำปลายมาศ) มาพัฒนาเด็ก เช่น การใช้จิตวิทยาเชิงบวก การทำบอดี้สแกน รวมทั้งการเรียนรู้บูรณาการโดยใช้ปัญหาเป็นฐาน การ 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AAR 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กับเด็กทุกครั้ง รวมทั้งการจัดวง 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PLC 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ระหว่างครูด้วยกัน</a:t>
                      </a:r>
                    </a:p>
                  </a:txBody>
                  <a:tcPr/>
                </a:tc>
              </a:tr>
              <a:tr h="613751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ผลลัพธ์ที่เกิดขึ้นกับเด็ก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กรณีของเด็ก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 คน ที่เคยขาดเรียน ชอบไปเล่นเกมส์ หลังจากใช้กิจกรรมจิตศึกษา เด็กทั้ง 4 คน ไม่ขาดเรียน การไปเล่นเกมส์ลดลงหรือแทบจะไม่เล่นเลย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นอกจากนี้ยังเกิดกิจกรรมที่ทำร่วมกับครอบครัว คือ การปลูกผักกินเอง และส่งภาพการปลูกผักให้พ่อแม่ที่อยู่ไกลๆ ได้เห็นผ่านเฟสบุ๊คของโรงเรียน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เด็กๆ มีความตั้งใจ    ความมุ่งมั่นในการทำกิจกรรม ความมีน้ำใจ  ความห่วงใย  มีจิตอาสา  อดทนรอคอย  มีความรับผิดชอบ  กล้าแสดงออก  เอื้อเฟื้อเผื่อแผ่  ซื่อตรง รู้ให้เกียรติตัวเองและผู้อื่น  เน้นความเสมอภาค  เด็กแต่ละคนมีความสามารถแตกต่างกัน เมื่อเด็กได้แสดงความสามารถ ออกมาให้เพื่อนๆได้รู้ และมีครูคอยให้คำชื่นชม ให้กำลังใจเขาก็มีความภูมิใจ และมั่นใจในตัวเองและจะเรียนรู้อย่างมีความสุข 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67417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สิ่งที่ครูได้เรียนรู้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การบูรณาการวิชาหลักและการประเมินตามสภาพจริง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การเรียนรู้ของเด็กที่สามารถนำไปใช้ในชีวิตประจำวันได้จริง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C:\Users\somchai\Desktop\อรุณวรรณ  กลั่นกลึง-พพปญ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07243"/>
            <a:ext cx="1331715" cy="1679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67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9FD3-42E0-4626-A5D9-B74C6C5E45DE}" type="slidenum">
              <a:rPr lang="th-TH" smtClean="0"/>
              <a:t>11</a:t>
            </a:fld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0" y="-3883"/>
            <a:ext cx="9144000" cy="5525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104106" y="1959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ครูศิริลักษณ์ ชมภูคำ </a:t>
            </a:r>
            <a:r>
              <a:rPr lang="th-TH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โรงเรียนบ้านหินลาด อ.เมือง จ.มหาสารคาม</a:t>
            </a:r>
            <a:endParaRPr lang="th-TH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เครือข่าย </a:t>
            </a:r>
            <a:r>
              <a:rPr lang="th-TH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ศูนย์พัฒนาวิชาการเพื่อการเรียนรู้ ม.มหาสารคาม</a:t>
            </a:r>
            <a:endParaRPr lang="en-US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870486"/>
              </p:ext>
            </p:extLst>
          </p:nvPr>
        </p:nvGraphicFramePr>
        <p:xfrm>
          <a:off x="143508" y="2097138"/>
          <a:ext cx="8856984" cy="421645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97589"/>
                <a:gridCol w="7159395"/>
              </a:tblGrid>
              <a:tr h="576063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ความมุ่งมั่นตั้งใจหรือสถานการณ์ของจุดเริ่มต้น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ครูศิริลักษณ์ไม่ใช่ครูสอนภาษาไทยโดยตรง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แต่ไม่ปล่อยให้เป็นอุปสรรคได้พยายามและค้นหาวิธีการสอนภาษาไทยจนประสบผลสำเร็จ สามารถแก้ปัญหาอ่านไม่ออกเขียนไม่ได้</a:t>
                      </a:r>
                    </a:p>
                    <a:p>
                      <a:pPr marL="0" indent="0">
                        <a:buFont typeface="Tahoma" panose="020B0604030504040204" pitchFamily="34" charset="0"/>
                        <a:buNone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 เพราะมองเห็นปัญหาของเด็กนักเรียนในระดับชั้นป.6ที่อ่านหนังสือไม่ออก เขียนสะกดคำไม่ได้ ครูศิริลักษณ์จึงมา </a:t>
                      </a:r>
                    </a:p>
                    <a:p>
                      <a:pPr marL="0" indent="0">
                        <a:buFont typeface="Tahoma" panose="020B0604030504040204" pitchFamily="34" charset="0"/>
                        <a:buNone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ทบทวนบทบาทของตนเองใหม่จนคิดค้นแนวทาง การอ่านการเขียนเป็นเรื่องของทักษะที่จะต้องได้รับการฝึกฝน  </a:t>
                      </a:r>
                    </a:p>
                    <a:p>
                      <a:pPr marL="0" indent="0">
                        <a:buFont typeface="Tahoma" panose="020B0604030504040204" pitchFamily="34" charset="0"/>
                        <a:buNone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และมีผู้ดูแลใกล้ชิด จนเกิดแนวคิดเรื่องนักเรียน</a:t>
                      </a:r>
                      <a:r>
                        <a:rPr lang="th-TH" sz="1200" b="0" kern="1200" baseline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จิตอาสา 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ซึ่งดูแลทั้งเด็กปกติ และเด็กบกพร่อง</a:t>
                      </a:r>
                    </a:p>
                  </a:txBody>
                  <a:tcPr/>
                </a:tc>
              </a:tr>
              <a:tr h="806082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กระบวนการสร้างการเรียนรู้และพัฒนาเด็ก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นวัตกรรมการเรียนการสอนภาษาไทยด้วยกระบวนการพัฒนา 5 ขั้นตอน ดังนี้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1.ออกแบบกระบวนการ 6 ขั้น (พาอ่าน พาเขียนคำ สะกด คัดลายมือ วาดรูป-จำแนกคำ แต่งประโยค และการ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เขียนอิสระ)เพื่อพัฒนาทักษะที่จำเป็นสำหรับการอ่านและการเขียน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2. รับสมัครนักเรียนจิตอาสาที่มีผลการเรียนดีดูแลเพื่อนแบบใกล้ชิดหนึ่งต่อหนึ่ง  – เพื่อนช่วยเพื่อน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3.จัดอบรมนักเรียนจิตอาสาให้เข้าใจกระบกวนการ 6 ขั้น ก่อนนำไปใช้เน้นจิตศึกษาเชิงบวกในการดูแล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4.จัดกิจกรรมดูแลในช่วงพักเทียงทุกวันๆละ 20-30 นาทีเพื่อให้เกิดความต่อเนื่อง ไม่กระทบการเรียน เมื่อคู่ไหน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ครบ 6 ขั้นแล้วเริ่มใหม่ไปเรื่อยๆ แต่จะปรับระดับความยากเป็น“การฝึกซ้ำย้ำทวนเข้าใจ ใช้เป็น เห็นผลขยายต่อ”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5.สรุปผลการจัดกิจกรรมก่อนสอบปลายภาคสองสัปดาห์เพื่อให้ทราบถึงปัญหาอุปสรรค ความต้องการและ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ผลสำเร็จในการดูแล</a:t>
                      </a:r>
                    </a:p>
                  </a:txBody>
                  <a:tcPr/>
                </a:tc>
              </a:tr>
              <a:tr h="613751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ผลลัพธ์ที่เกิดขึ้นกับเด็ก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ตัวอย่างนักเรียน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น้องฝัน – กฤติยา ขานเกตุ ป.5 จากเด็กติดอ่างไม่กล้าแสดงออก ไม่มีความเชื่อมั่นในตนเอง ไม่ค่อยยิ้ม ปัจจุบันการเขียนพัฒนาแบบก้าวกระโดด เขียนลายมือสวยสะอาด เขียนเล่าเรื่องได้เร็วมากและเขียนสะกดคำได้ถูกต้อง และเป็นจิตอาสาช่วยเหลือคุณครู</a:t>
                      </a:r>
                      <a:endParaRPr lang="th-TH" sz="1200" b="0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marR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ตัวอย่างนักเรียน น้องใบหม่อน – ธนภัทร ทินสี ป.2เป็นนักเรียนที่มีความบกพร่องด้านการอ่านและการเขียน พอเทอมสอง เขามีผลการอ่านคล่องและเร็วขึ้น การเขียนลายมือดีขึ้น เขียนเล่าเรื่องดีขึ้น</a:t>
                      </a:r>
                    </a:p>
                  </a:txBody>
                  <a:tcPr/>
                </a:tc>
              </a:tr>
              <a:tr h="467417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สิ่งที่ครูได้เรียนรู้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เรียนรู้การแก้ปัญหา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การลองผิดลองถูก และเส้นทางของการเกิดกระบวนการแก้ปัญหาที่มีประสิทธิภาพด้วยการทดลองและศึกษาหน้างานตามวิธีการและบริบทของตนเอง</a:t>
                      </a:r>
                      <a:endParaRPr lang="th-TH" sz="1200" b="0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13459" y="692696"/>
            <a:ext cx="70567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 ห้องเรียนของครูจะต้องเป็นห้องเรียนที่มีความสุข มีคุณครูที่ยิ้มแย้มแจ่มใส มีสายตาที่อ่อนโยน มองเด็กที่อยู่ตรงหน้าเหมือนลูกคนหนึ่งที่ครูจะต้องดูแลเขาด้วยความรู้สึกที่เต็มใจไม่ว่าเขาจะบกพร่องอะไรจะมากน้อยแค่ไหนครูจะต้องมองข้ามสิ่งเหล่านี้ทั้งหมด แต่สิ่งที่ครูจะต้องคิดและลงมือทำอย่างประณีต ด้วยความรักเป็นต้นทุนในการที่จะดูแลแก้ไขเขาให้ผ่านพ้นความบกพร่องนั้นไปได้ด้วยเวลาที่สั้นที่สุด </a:t>
            </a:r>
            <a:r>
              <a:rPr lang="en-US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th-TH" sz="11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 descr="C:\Users\somchai\Desktop\ครูตุ๋ม-ศิริลักษณ์ ชมภูคำ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1" r="28930" b="33274"/>
          <a:stretch/>
        </p:blipFill>
        <p:spPr bwMode="auto">
          <a:xfrm>
            <a:off x="467544" y="623887"/>
            <a:ext cx="1008112" cy="1364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02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ข้อเสนอแนะ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7093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9FD3-42E0-4626-A5D9-B74C6C5E45DE}" type="slidenum">
              <a:rPr lang="th-TH" smtClean="0"/>
              <a:t>13</a:t>
            </a:fld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0" y="-3883"/>
            <a:ext cx="9144000" cy="5525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104106" y="1959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ครูอันเร ไชย</a:t>
            </a:r>
            <a:r>
              <a:rPr lang="th-TH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เผือก โรงเรียนลาซาลจันทบุรี จังหวัดจันทบุรี</a:t>
            </a:r>
            <a:endParaRPr lang="en-US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เครือข่ายมูลนิธิสยามกัมมาจล โครงการเสริมศักยภาพการขับเคลื่อนเศรษฐกิจพอเพียงสู่สถานศึกษา</a:t>
            </a:r>
            <a:endParaRPr lang="en-US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7251" y="692696"/>
            <a:ext cx="73092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“กลุ่ม “เด็กเสี่ยง” ของนักเรียนระดับมัธยมปลาย ทั้งเด็กหนีเรียน ติดเกม ยาเสพติด เป็นปัญหาที่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จะส่งผลกระทบต่ออนาคตของ</a:t>
            </a:r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เด็ก ซึ่งครูต้องให้ความสนใจช่วยเหลือเป็นพิเศษ ครูอันเรจึงคิดใช้กิจกรรมพัฒนาผู้เรียน ตั้งชุมนุม “คนเอาถ่าน” ใช้กิจกรรมค่ายเป็นเครื่องมือสร้างความสัมพันธ์ที่ใกล้ชิดระหว่างครูและเด็ก และครูใช้กระบวนการคิดแบบไตร่ตรอง ตั้งคำถามเพื่อให้เด็กได้คิดวิเคราะห์อย่างลึกซึ้ง ได้เรียนรู้บทเรียนจาก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รุ่นพี่ที่มาเล่าประสบการณ์การปรับเปลี่ยน</a:t>
            </a:r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ตนเอง และตั้งปณิธาน “ลด ละ เลิก” อบายมุข กิจกรรมที่ตอกย้ำซ้ำทวนบ่อยๆ ทำให้เด็กได้คิด และค่อยๆ ปรับเปลี่ยนพฤติกรรม หันมาสนใจเรียน เห็นคุณค่าของตนเอง และพัฒนาคุณลักษณะเชิงบวกมากขึ้น” </a:t>
            </a:r>
            <a:endParaRPr lang="en-US" sz="1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869"/>
              </p:ext>
            </p:extLst>
          </p:nvPr>
        </p:nvGraphicFramePr>
        <p:xfrm>
          <a:off x="179512" y="2708920"/>
          <a:ext cx="8856984" cy="3749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97589"/>
                <a:gridCol w="7159395"/>
              </a:tblGrid>
              <a:tr h="576063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ความมุ่งมั่นตั้งใจหรือสถานการณ์ของจุดเริ่มต้น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ความเป็น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“</a:t>
                      </a: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ครู” ที่เห็นปัญหาของ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“</a:t>
                      </a: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เด็กเสี่ยง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”</a:t>
                      </a: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ในโรงเรียน ไม่ว่าจะเป็นปัญหาหนีเรียน ติดเกม ยาเสพติด  เป็นต้น  ซึ่งต้องให้ความสนใจในการช่วยเหลือเป็นพิเศษ จึงพยายามที่จะคิดหาวิธีการต่าง ๆ  เพื่อช่วยเด็กเหล่านี้ให้ห่างไกลจากปัญหาเหล่านี้ให้ได้ </a:t>
                      </a:r>
                    </a:p>
                  </a:txBody>
                  <a:tcPr/>
                </a:tc>
              </a:tr>
              <a:tr h="1808192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กระบวนการสร้างการเรียนรู้และพัฒนาเด็ก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ใช้กิจกรรมพัฒนาผู้เรียน ชุมนุม “คนเอาถ่าน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”</a:t>
                      </a: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เพื่อให้นักเรียนรู้จักการใช้ชีวิตร่วมกัน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รู้จักการใช้เวลาว่างให้เกิดประโยชน์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ไม่ไปมั่วสุมตามร้านเกมและสิ่งเสพติด  เพื่อเป็นการสร้างภูมิคุ้มกันเรื่องของคุณธรรมให้กับนักเรียน และที่สำคัญ ทำให้ครูรู้จักเด็กมากขึ้น และช่วยให้คำแนะนำในการดำเนินชีวิตแก่เด็กกลุ่มเสี่ยงได้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สร้างความสนิทสนมกับเด็ก 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</a:t>
                      </a: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ใช้กระบวนการคิดแบบไตร่ตรอง โดยครูตั้งคำถามชวนพูดคุย เพื่อให้เด็กได้คิดวิเคราะห์ วินิจฉัยอย่างลึกซึ้งขึ้น ทำความเข้าใจถึงสาเหตุของปัญหา และคำนึงถึงผลกระทบที่จะเกิดขึ้นต่อตนเองและผู้อื่น ทำให้เด็กเกิดแง่คิดในหลากหลายแง่มุมมากขึ้นและหาทางแก้ไขปัญหาของตนเอง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ให้รุ่นพี่ที่เคยมีปัญหาและปรับเปลี่ยนพฤติกรรมของตัวเอง จนทำให้ประสบความสำเร็จในการเรียนและในชีวิต ได้มาเล่าเรื่องราวของตนเองให้น้องๆ ฟัง เพื่อเป็นบทเรียนให้เด็กรุ่นน้องเหล่านี้ได้ข้อคิด แล้วครูพาเด็กตั้งใจ  สัญญาที่จะลด ละ เลิก จากอบายมุขต่าง ๆ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613751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ผลลัพธ์ที่เกิดขึ้นกับเด็ก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เด็กๆ พยายามทำสิ่งที่ตั้งใจและเริ่มทำได้  ทำให้เห็นถึงการเปลี่ยนแปลงพฤติกรรมของเด็กกลุ่มนี้ กลับเข้ามาเรียนมากขึ้นสามารถเข้าเรียนต่อในมหาวิทยาลัยได้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กรณีน้องหมู เป็นเด็กติดเกม ไม่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สนใจเรียน ผลการเรียน ม. ๔ ม.๕ เกรดแย่มากเลย บางเทอมเกรดไม่ถึง ๒ เมื่อฉุกคิดได้ ก็กลับมาทบทวนว่าทำไมเราถึงไม่ทำให้ดีตั้งแต่แรก จึงเริ่มเข้าห้องเรียน ม.๖ เกรดก็ดีขึ้น พอประคองตัวไปได้ ตอนจบเกรดขึ้นมาเป็น ๒.๗ กำลังจะไปสอบที่ดุสิตธานีพัทยา เพราะอยากเป็นเชฟ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th-TH" sz="1200" b="0" kern="1200" baseline="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D:\Data\My Documents\ประกวดเรื่องเล่า\รูป\รูปเวทีเรื่องเล่า\zeng++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2"/>
          <a:stretch/>
        </p:blipFill>
        <p:spPr bwMode="auto">
          <a:xfrm>
            <a:off x="323528" y="692696"/>
            <a:ext cx="1331715" cy="1815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873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9FD3-42E0-4626-A5D9-B74C6C5E45DE}" type="slidenum">
              <a:rPr lang="th-TH" smtClean="0"/>
              <a:t>14</a:t>
            </a:fld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0" y="-3883"/>
            <a:ext cx="9144000" cy="5525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104106" y="1959"/>
            <a:ext cx="88569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ครู</a:t>
            </a:r>
            <a:r>
              <a:rPr lang="th-TH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ขนิษฐา อาษาชำนาญ</a:t>
            </a:r>
            <a:r>
              <a:rPr lang="en-US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th-TH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(ครูอ้อย</a:t>
            </a:r>
            <a:r>
              <a:rPr lang="th-TH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th-TH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ร.</a:t>
            </a:r>
            <a:r>
              <a:rPr lang="th-TH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ร.อนุบาลสตูล จ.สตูล</a:t>
            </a:r>
            <a:endParaRPr lang="en-US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เครือข่ายมูลนิธิสดศรี-สฤษดิ์</a:t>
            </a:r>
            <a:r>
              <a:rPr lang="th-TH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วงศ์</a:t>
            </a:r>
            <a:r>
              <a:rPr lang="th-TH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และเครือข่าย </a:t>
            </a:r>
            <a:r>
              <a:rPr lang="th-TH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สกว.ฝ่ายวิจัยเพื่อท้องถิ่น</a:t>
            </a:r>
            <a:endParaRPr lang="en-US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7251" y="692696"/>
            <a:ext cx="73092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“ครูผู้มีความมุ่งมันและเชื่อมั่นในการเปลี่ยนแปลงจากการบ่มเพาะทักษะต่างๆ ให้เด็กตั้งแต่เล็ก โดยใช้กระบวนการวิจัย การโค้ช และสร้างการเรียนรู้จากสถานการณ์จริง รวมทั้งการอบรมบ่มนิสัยให้เด็กเป็นพลเมืองที่ดีจากกิจกรรมการเรียนการสอน ให้เด็กได้คิดแสวงหาความรู้ได้เอง แทนที่จะให้ปลาไปกิน ก็ให้เป็นเครื่องมือ ให้เขาไปหาเองได้ เด็กสามารถตัดสินใจได้บนพื้นฐานของเหตุผล บนสถานการณ์หรือบริบทที่เปลี่ยนไปได้  ส่งผลให้น้องเวฟเป็นผู้แสวงหาความรู้มีทักษะชีวิต ฝึกคิดและตั้งคำถามเป็น มีความกล้าแสดงออก มีเหตุและผล”</a:t>
            </a:r>
            <a:endParaRPr lang="th-TH" sz="1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959713"/>
              </p:ext>
            </p:extLst>
          </p:nvPr>
        </p:nvGraphicFramePr>
        <p:xfrm>
          <a:off x="179512" y="2780928"/>
          <a:ext cx="8640960" cy="3600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88232"/>
                <a:gridCol w="6552728"/>
              </a:tblGrid>
              <a:tr h="562563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ความมุ่งมั่นตั้งใจหรือสถานการณ์ของจุดเริ่มต้น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200" b="0" kern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ความตระหนักในการเรียนการสอนของเด็กเล็กๆ เพราะคิดว่าเด็กช่วงวัยนี้เปลี่ยนแปลงได้และสามารถบ่มเพาะทักษะต่างๆ ได้ไม่ยาก </a:t>
                      </a:r>
                      <a:endParaRPr lang="th-TH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1687687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กระบวนการสร้างการเรียนรู้และพัฒนาเด็ก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ใช้หลักการ</a:t>
                      </a:r>
                      <a:r>
                        <a:rPr lang="th-TH" sz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Active Learning</a:t>
                      </a: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โดยใช้กระบวนการวิจัย</a:t>
                      </a:r>
                      <a:r>
                        <a:rPr lang="th-TH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10 ขั้นตอนเป็นแนวทางการสร้างการเรียนรู้ให้กับเด็กจากสถานการณ์จริงที่เกิดขึ้น รวมทั้งการอบรมบ่มนิสัยที่ดีให้กับเด็กในระหว่างทำกิจกรรมแต่ละขั้นตอน เช่นกรณีงานวิจัยเรื่องดินสอหาย ครูตั้งคำถามถึงสาเหตุ โดยมุ่งแก้พฤติกรรมที่เด็กในด้านการรับผิดชอบ ความซื่อสัตย์  หรือการจัดที่นั่งของนักเรียนในกรณีเปิดเทอมใหม่ จะมีนักเรียนที่ตัวสูงมานั่งหน้าและนักเรียนตัวเล็กได้นั่งหลัง ครูใช้กระบวนการพูดคุยเพือออกแบบการนั่ง เพื่อฝึก</a:t>
                      </a: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การแบ่งปัน ช่วยเหลือกันและกันระหว่างทำงานกลุ่ม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การสร้างความมั่นใจให้กับเด็กด้วยการให้ความอบอุ่น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กอด พูดคุย ทั้งทางสายตาและคำพูด</a:t>
                      </a:r>
                      <a:endParaRPr lang="th-TH" sz="12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562563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ผลลัพธ์ที่เกิดขึ้นกับเด็ก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th-TH" sz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กรณีของน้องเวฟ หลังจากผ่านกระบวนการวิจัยแล้ว ทำให้</a:t>
                      </a: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เป็นคนกล้าแสดงออก นำเสนอเก่ง  มีพรสวรรค์ในการพูด  และสามารถนำเสนอได้ดี แก้ปัญหาจริงได้และนำผลการเรียนรู้มาบอกต่อคนอื่นได้</a:t>
                      </a:r>
                      <a:endParaRPr lang="th-TH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787587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สิ่งที่ครูได้เรียนรู้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การเปิดรับและเรียนรู้สิ่งใหม่ๆ ทั้งการเรียนการสอน การให้เด็กได้แสวงหาความรู้ได้เอง แทนที่จะให้ปลาแต่เป็นการให้เครื่องมือหาปลา เพื่อให้เด็กได้ตัดสินใจได้เอง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การยอมรับและเชื่อมั่นในการเปลี่ยนแปลงจากเด็ก</a:t>
                      </a:r>
                      <a:r>
                        <a:rPr lang="th-TH" sz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หากได้รับการอบรมบ่มนิสัยที่ดีตั้งแต่ยังเล็กๆ อยู่</a:t>
                      </a:r>
                      <a:endParaRPr lang="th-TH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C:\Users\somchai\Desktop\DSCF1796-ver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0" t="15215" r="12471" b="21909"/>
          <a:stretch/>
        </p:blipFill>
        <p:spPr bwMode="auto">
          <a:xfrm>
            <a:off x="162728" y="716696"/>
            <a:ext cx="1549667" cy="1896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01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9FD3-42E0-4626-A5D9-B74C6C5E45DE}" type="slidenum">
              <a:rPr lang="th-TH" smtClean="0"/>
              <a:t>15</a:t>
            </a:fld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0" y="-3883"/>
            <a:ext cx="9144000" cy="5525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104106" y="1959"/>
            <a:ext cx="88569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ครู</a:t>
            </a:r>
            <a:r>
              <a:rPr lang="th-TH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ยุคลธร สังข์สอน </a:t>
            </a:r>
            <a:r>
              <a:rPr lang="th-TH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โรงเรียน</a:t>
            </a:r>
            <a:r>
              <a:rPr lang="th-TH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อนุบาลพิจิตร จังหวัดพิจิตร</a:t>
            </a:r>
            <a:endParaRPr lang="en-US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เครือข่าย สสค.ครูสอนดี</a:t>
            </a:r>
            <a:endParaRPr lang="en-US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7251" y="692696"/>
            <a:ext cx="73092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“นักเรียนที่ออกจากโรงเรียนกลางคัน หากปล่อยให้เขาออกมาสู่สังคมทั้งที่ยังไม่มีความพร้อม ขาดโอกาส เขาอาจต้องกลายเป็นโจร ... เราเป็นครูของเขา หน้าที่ของเราสามารถฉุดเขาขึ้นมาได้ ทำให้เขามีโอกาสยืนอยู่ในสังคมและเป็นคนดี  จึงได้รวมตัวกันกับครูในโรงเรียนต่างๆ ที่มีจิตอาสา เรียกว่า กลุ่ม “ครูปราณี” เป็นกระบวนการติดตามให้เด็กที่ออกกลางคันได้เข้ามาศึกษาต่อใน “ระบบการศึกษานอกระบบ” กรณีน้องณัชชา เด็กใฝ่ดี ที่พลาดพลั้งในชีวิต ตั้งครรภ์ในวัยเรียนที่กำลังขึ้น ชั้น ม.</a:t>
            </a:r>
            <a:r>
              <a:rPr 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แต่ได้รับโอกาสจาก “การศึกษานอกระบบ” จึงทำให้มีโอกาสเรียนต่อจนจบชั้นมัธยมศึกษาปีที่ </a:t>
            </a:r>
            <a:r>
              <a:rPr 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ปัจจุบันกำลังศึกษาอยู่ระดับ ปวช.</a:t>
            </a:r>
            <a:r>
              <a:rPr 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และคิดว่าจะเรียนต่อไป” </a:t>
            </a:r>
            <a:endParaRPr lang="en-US" sz="1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615491"/>
              </p:ext>
            </p:extLst>
          </p:nvPr>
        </p:nvGraphicFramePr>
        <p:xfrm>
          <a:off x="179512" y="2780929"/>
          <a:ext cx="8640960" cy="385069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88232"/>
                <a:gridCol w="6552728"/>
              </a:tblGrid>
              <a:tr h="576063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ความมุ่งมั่นตั้งใจหรือสถานการณ์ของจุดเริ่มต้น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จากข้อมูลการออกกลางคันของเด็กนักเรียนมีจำนวนมาก ด้วยสาเหตุที่แตกต่างหลากหลาย ทำให้ขาดโอกาสในการทำงาน หรืออาจอยู่ในกลุ่มเสี่ยงที่เป็นภัยต่อสังคมได้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ครูยุคลธรจึงอยากจะฉุดเด็กกลุ่มนี้ให้มีโอกาสยินในสังคมและเป็นคนดีให้ได้ โดยการจัดการศึกษานอกระบบให้กับเด็กกลุ่มนี้</a:t>
                      </a:r>
                    </a:p>
                  </a:txBody>
                  <a:tcPr/>
                </a:tc>
              </a:tr>
              <a:tr h="806082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กระบวนการสร้างการเรียนรู้และพัฒนาเด็ก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การเป็นแกนนำในการรวมกลุ่มครูที่มีจิตอาสาในชื่อ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กลุ่มครูปราณี ออกแบบหลักสูตรโดยมีเงื่อนไขจากนักเรียนเป็นตัวตั้ง สร้างโอกาสและขจัดทุกอุปสรรคในการเรียน การติดตามเด็กผ่านช่องทางต่างๆ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การประสานกับร้านค้าและสถานประกอบการของเด็กในการให้ความร่วมมือในการติดตามการส่งงานและการเรียน รวมทั้งงบประมาณด้วย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สำหรับเด็กในระบบการศึกษา เพื่อเป็นการป้องกันเด็กกลุ่มเสี่ยง ครูยุคลธรจะมีการติดตามรายบุคคล แบะเปิดโอกาสให้ส่งงานชดเชย พร้อมทั้งหากวิเคราะห์ปัญหาที่เกิดจะจัดการได้ ก็จะแนะนำหลักสูตรการศึกษานอกระบบให้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การจูงใจให้เด็กอยากเรียนในระดับที่สูงขึ้นและเรียนให้จบ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613751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ผลลัพธ์ที่เกิดขึ้นกับเด็ก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เด็กในระบบฯ ส่งงานชดเชยในกรณีที่ขาดเรียน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และบางรายที่ออกระหว่างคัน สามารถติดตามในกลับมาเรียนนอกระบบฯ ได้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เด็กนอกระบบฯ </a:t>
                      </a: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มีความมุ่งมั่น มีความใฝ่ฝัน มีเป้าหมายมากกว่าแต่ก่อน เช่น มีความตั้งใจอยากเรียนให้จบชั้นมัธยมศึกษาปีที่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จะได้หางานทำ หารายได้ที่ดีขึ้นเพื่อช่วยเหลือครอบครัว มีความรับผิดชอบ มีระเบียบวินัย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67417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สิ่งที่ครูได้เรียนรู้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การที่ครูให้โอกาส ให้ความรัก ความเข้าใจแก่เด็ก ครูก็ย่อมได้รับความรักและความเข้าใจกลับมาเช่นกัน </a:t>
                      </a:r>
                      <a:endParaRPr lang="th-TH" sz="1200" b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C:\Users\somchai\Desktop\ยุคลธร สังข์สอน-สสค.ครูสอนดี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2711" b="17224"/>
          <a:stretch/>
        </p:blipFill>
        <p:spPr bwMode="auto">
          <a:xfrm>
            <a:off x="308661" y="718622"/>
            <a:ext cx="1418590" cy="17640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31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9FD3-42E0-4626-A5D9-B74C6C5E45DE}" type="slidenum">
              <a:rPr lang="th-TH" smtClean="0"/>
              <a:t>16</a:t>
            </a:fld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0" y="-3883"/>
            <a:ext cx="9144000" cy="5525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104106" y="1959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ครูนฤมล แก้วสัมฤทธิ์ </a:t>
            </a:r>
            <a:r>
              <a:rPr lang="th-TH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ศูนย์</a:t>
            </a:r>
            <a:r>
              <a:rPr lang="th-TH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การเรียนชุมชนชาวไทยภูเขา“แม่ฟ้าหลวง” บ้านกรูโบ </a:t>
            </a:r>
            <a:r>
              <a:rPr lang="th-TH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จังหวัดตาก</a:t>
            </a:r>
            <a:endParaRPr lang="en-US" sz="14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เครือข่าย</a:t>
            </a:r>
            <a:endParaRPr lang="en-US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7251" y="548680"/>
            <a:ext cx="73092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“วิถีชีวิตภายในศูนย์ฯ สะท้อนภาพความเป็นครูที่มีจิตวิญญาณ และมีคุณธรรม </a:t>
            </a:r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ต่อ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เหล่าศิษย์ตัวน้อยของ</a:t>
            </a:r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ครู ที่เน้นสอนให้เด็กเป็น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คนดีมากกว่าคน</a:t>
            </a:r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เก่ง ผ่านกระบวนการสร้างการเรียนรู้ผ่านการปฏิบัติจริง เชื่อมโยงสู่ชุมชน 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พัฒนาให้เกิดทักษะ</a:t>
            </a:r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ที่ดีไปพร้อมๆ กับการมีคุณธรรมและจริยธรรม จึงทำให้เด็กหลายคนมีทักษะชีวิตที่ดี มีโอกาสได้รับทุกการศึกษาไปศึกษาต่อในระดับที่สูงขึ้น สามารถประคับประคองชีวิตตัวเองให้ประสบความสำเร็จอย่างมีความสุขได้” </a:t>
            </a:r>
            <a:endParaRPr lang="en-US" sz="1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976410"/>
              </p:ext>
            </p:extLst>
          </p:nvPr>
        </p:nvGraphicFramePr>
        <p:xfrm>
          <a:off x="179512" y="1988840"/>
          <a:ext cx="8856984" cy="421162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96144"/>
                <a:gridCol w="7560840"/>
              </a:tblGrid>
              <a:tr h="1043225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ความมุ่งมั่นตั้งใจหรือสถานการณ์ของจุดเริ่มต้น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ไม่อยากให้เด็กละทิ้งถิ่นฐาน บ้านเกิดของตัวเอง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คิดว่าเรื่องความสะอาด ความมีระเบียบวินัย ความรับผิดชอบ รู้จักดูแลและแบ่งปันแบบ“พี่ดูแลน้อง” และการเสริมสร้างความรู้เรื่องของการพูด อ่าน เขียนภาษาไทยเป็นสิ่งสำคัญ เพราะเมื่อเด็กๆ โตไปสามารถนำไปใช้ได้ ต้องมีปฏิสัมพันธ์กับผู้อื่น รวมถึงการรักษาอัตลักษณ์ ประเพณีวัฒนธรรมของพวกเขา </a:t>
                      </a:r>
                    </a:p>
                  </a:txBody>
                  <a:tcPr/>
                </a:tc>
              </a:tr>
              <a:tr h="1261031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กระบวนการสร้างการเรียนรู้และพัฒนาเด็ก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กระบวนการสร้างการเรียนรู้และพัฒนาเด็กเพื่อให้เกิดทักษะการเรียนรู้ และเชื่อมโยงสู่ชุมชนสังคม เช่น เรียนรู้นอกห้องเรียนกับปราชญ์ชาวบ้าน ครูฝึกฝนโดยผ่านการใช้ชีวิตประจำวัน พาคิด พาทำ กระตุ้นให้เกิดการเรียนรู้อย่างต่อเนื่อง สอดแทรกคุณธรรมและจริยธรรม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กระบวนการพี่สอนน้อง ช่วยแบ่งเบาภาระครูที่มีอยู่คนเดียวและยังทำให้เด็กๆ มีความรับผิดชอบ ดูแล และแบ่งปันกัน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th-TH" sz="1200" b="0" kern="1200" baseline="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1422579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ผลลัพธ์ที่เกิดขึ้นกับเด็ก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เมื่อได้เรียนรู้ผ่านโครงงานวิทยาศาสตร์ ฝึกให้เด็กได้มีการตั้งข้อสังเกตและเพื่อให้เด็กๆ ได้พูดคุยแลกเปลี่ยนและช่วยกันค้นหาคำตอบ ทำให้เกิดการทำงานร่วมกัน</a:t>
                      </a:r>
                    </a:p>
                    <a:p>
                      <a:pPr marL="171450" marR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เด็กมีรายได้ ครอบครัวมีกินนับว่าเป็นการสร้างการเรียน การทำงาน การอยู่ร่วมกันของคนในครอบครัว ในชุมชนอย่างเป็นเนื้อเดียวกับชีวิต</a:t>
                      </a:r>
                    </a:p>
                    <a:p>
                      <a:pPr marL="171450" marR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ได้รับทุนการศึกษาเรียนต่อในระดับมัธยมและมหาวิทยาลัย</a:t>
                      </a:r>
                    </a:p>
                    <a:p>
                      <a:pPr marL="171450" marR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มีลักษณะของครูผู้สร้างลักษณะนิสัยที่ดีให้กับเด็ก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เช่น สามารถสร้างเสริมพลังการเรียนรู้ของเด็ก ให้เด็กเรียนรู้ไปพร้อมกับการดำเนินชีวิต ให้โอกาส ความเข้าใจ หล่อหลอมให้เด็กมุ่งความสำเร็จในชีวิตพร้อมกับความสุข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84790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สิ่งที่ครูได้เรียนรู้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thaiDist"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งานครูเป็นงานสร้างคน ถ้าเราไม่ดูแล ไม่ได้อยู่ใกล้ชิดกับเขา เราจะสร้างเขาให้เป็นคนดีไม่ได้ 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Z:\Projects\ภาคีพูนพลังครู\ภาคีพูนพลังครู\เรื่องเล่าครูนอกกรอบ\Thumbnails_jea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1127311" cy="1352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3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9FD3-42E0-4626-A5D9-B74C6C5E45DE}" type="slidenum">
              <a:rPr lang="th-TH" smtClean="0"/>
              <a:t>17</a:t>
            </a:fld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0" y="-3883"/>
            <a:ext cx="9144000" cy="5525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104106" y="1959"/>
            <a:ext cx="88569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ครู</a:t>
            </a:r>
            <a:r>
              <a:rPr lang="th-TH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ไกรสร </a:t>
            </a:r>
            <a:r>
              <a:rPr lang="th-TH" sz="1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วงศ์</a:t>
            </a:r>
            <a:r>
              <a:rPr lang="th-TH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เอื้อเวทย์ </a:t>
            </a:r>
            <a:r>
              <a:rPr lang="th-TH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โรงเรียนนราสิกขาลัย  </a:t>
            </a:r>
            <a:r>
              <a:rPr lang="th-TH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</a:t>
            </a:r>
            <a:r>
              <a:rPr lang="th-TH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นราธิวาส (</a:t>
            </a:r>
            <a:r>
              <a:rPr lang="th-TH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หน้า 86) </a:t>
            </a:r>
            <a:endParaRPr lang="en-US" sz="16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เครือข่ายโรงเรียนวิถีพุทธ สพฐ.</a:t>
            </a: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9259" y="676434"/>
            <a:ext cx="73092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“สถานกาณ์ความรุนแรงใน </a:t>
            </a:r>
            <a:r>
              <a:rPr lang="en-US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จังหวัด</a:t>
            </a:r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ชายแดนใต้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ยังคง</a:t>
            </a:r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ยืดเยื้อ ต้องยอมว่ามีการเปลี่ยนแปลงขึ้นกับคนพุทธและมุสลิมในพื้นที่ ครูจึงมีเป้าหมายอยากให้เด็กมีคุณธรรมความดีเป็นที่ตั้ง จึงเกิดโครงการคุณธรรมเยาวชนทำดีถวายในหลวง 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...กิจกรรมการเรียนรู้</a:t>
            </a:r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ที่สามารถ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ดึงศักยภาพ</a:t>
            </a:r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ของเด็กๆ ออกมาได้ เริ่ม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จากการคิดเอง </a:t>
            </a:r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ออกแบบ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การดำเนินการต่างๆ เอง </a:t>
            </a:r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เกิดความรู้สึก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</a:t>
            </a:r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เจ้าของในการ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แก้ปัญหานั้น เด็กจะได้พัฒนาเรื่องคุณธรรมอย่างชัดเจน </a:t>
            </a:r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จิต</a:t>
            </a:r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อาสา  เสียสละ นึกถึงผู้อื่นและส่วนรวม  นอกจากนี้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การลงมือทำจริงยังทำให้รู้จักคิดสังเคราะห์  คิดริเริ่มสร้างสรรค์  แล้วยังพัฒนาเรื่องภาวะผู้นำ การทำงานเป็นทีมด้วย” </a:t>
            </a:r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1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389962"/>
              </p:ext>
            </p:extLst>
          </p:nvPr>
        </p:nvGraphicFramePr>
        <p:xfrm>
          <a:off x="179512" y="2728186"/>
          <a:ext cx="8856984" cy="342912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96144"/>
                <a:gridCol w="7560840"/>
              </a:tblGrid>
              <a:tr h="844830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ความมุ่งมั่นตั้งใจหรือสถานการณ์ของจุดเริ่มต้น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อยากนำพาเด็กให้ไปถึงเป้าหมาย นั่นคือ ความดี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ครูได้รับตำแหน่งเป็นหัวหน้าหมวดกิจกรรมพัฒนาผู้เรียน ผมเลยได้เข้ามาทำกิจกรรมกับเด็กๆ อย่างจริงจัง </a:t>
                      </a: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กระบวนการสร้างการเรียนรู้และพัฒนาเด็ก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ดึงศักยภาพของเด็กผ่านกิจกรรมของ "โครงการเยาวชนยุคใหม่ ใส่ใจสมานฉันท์ ด้วยพลังจิตอาสา ทำดีถวายพ่อหลวง" ให้เด็กได้คิดเอง  เทียบสถานการณ์จริงให้เด็กเข้าใจ ผ่านการสังเกตและแนะนำของครู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ใช้กระบวนการเรียนรู้แบบวิทยาศาสตร์ ที่ต้องคิด วางแผน ทำงานอย่างเป็นระบบ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เมื่อเด็กมีปัญหา ครูให้คำปรึกษา โดยใช้ความเข้าใจ และความจริงใจ</a:t>
                      </a:r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ผลลัพธ์ที่เกิดขึ้นกับเด็ก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กิจกรรมของโครงการฯ เสริมสร้างคุณธรรมด้วยการลงมือทำ ส่งผลให้เด็กเกิดความคิดริเริ่มสร้างสรรค์ การคิดสังเคราะห์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ฝึกฝนการเสียสละ การมีจิตอาสา พัฒนาภาวะผู้นำ การทำงานเป็นทีม </a:t>
                      </a:r>
                    </a:p>
                    <a:p>
                      <a:pPr marL="171450" marR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สร้างบรรยากาศของการเรียนรู้ภายในโรงเรียนที่เป็นเชิงบวก  เกิดเป็นวัฒนธรรมเฉพาะของนักเรียนรุ่นต่อๆ มา ที่มีความสนใจทำงานจิตอาสา  มีส่วนร่วมในกิจกรรมของชมรมโครงงานคุณธรรมมากขึ้นทุกปีทั้งเด็กไทยพุทธ และไทยมุสลิม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84790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สิ่งที่ครูได้เรียนรู้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thaiDist">
                        <a:buFontTx/>
                        <a:buChar char="-"/>
                      </a:pPr>
                      <a:r>
                        <a:rPr lang="th-TH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กิจกรรมหรือโครงงาน</a:t>
                      </a:r>
                      <a:r>
                        <a:rPr lang="th-TH" sz="1200" i="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ต้องให้เด็กเป็นผู้ริเริ่มเอง เพราะเป็นสิ่งที่เขาอยากทำ  ผลที่ออกมาก็จะประสบความสำเร็จและมีประสิทธิภาพ  ครูมีหน้าที่เพียงต้องชี้แนะให้เด็กรู้จักคิด ช่วยต่อยอดแนะนำให้สมบูรณ์ขึ้น</a:t>
                      </a:r>
                    </a:p>
                    <a:p>
                      <a:pPr marL="171450" indent="-171450" algn="thaiDist">
                        <a:buFontTx/>
                        <a:buChar char="-"/>
                      </a:pPr>
                      <a:r>
                        <a:rPr lang="th-TH" sz="1200" i="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ปลูกฝังให้เด็กยึดมั่นในความดี</a:t>
                      </a:r>
                      <a:r>
                        <a:rPr lang="th-TH" sz="1200" i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เพราะ</a:t>
                      </a:r>
                      <a:r>
                        <a:rPr lang="th-TH" sz="1200" i="0" kern="1200" dirty="0" smtClean="0"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ความดีเป็นรางวัลในชีวิตที่ยิ่งใหญ่มากกว่ารางวัลใดๆ </a:t>
                      </a:r>
                      <a:endParaRPr lang="en-US" sz="1200" b="0" i="0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C:\Users\somchai\Desktop\อรุณวรรณ  กลั่นกลึง-พพปญ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8" y="617512"/>
            <a:ext cx="1656184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25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ข้อเสนอแนะ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5193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9FD3-42E0-4626-A5D9-B74C6C5E45DE}" type="slidenum">
              <a:rPr lang="th-TH" smtClean="0"/>
              <a:t>19</a:t>
            </a:fld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0" y="-3883"/>
            <a:ext cx="9144000" cy="5525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104106" y="1959"/>
            <a:ext cx="88569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ครู</a:t>
            </a:r>
            <a:r>
              <a:rPr lang="th-TH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ชิสากัญญ์ พลาย</a:t>
            </a:r>
            <a:r>
              <a:rPr lang="th-TH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ด้วง </a:t>
            </a:r>
            <a:r>
              <a:rPr lang="th-TH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โรงเรียนบ้านท่าเสา จังหวัด</a:t>
            </a:r>
            <a:r>
              <a:rPr lang="th-TH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ระยอง </a:t>
            </a:r>
          </a:p>
          <a:p>
            <a:r>
              <a:rPr lang="th-TH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เครือข่ายมูลนิธิสดศรี-สฤษดิ์</a:t>
            </a:r>
            <a:r>
              <a:rPr lang="th-TH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วงศ์</a:t>
            </a:r>
            <a:r>
              <a:rPr lang="th-TH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 เครือข่าย</a:t>
            </a:r>
            <a:r>
              <a:rPr lang="th-TH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สถาบันวิจัยระบบการศึกษา มหาวิทยาลัยมหาสารคาม</a:t>
            </a:r>
            <a:endParaRPr lang="en-US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7251" y="692696"/>
            <a:ext cx="73092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“ครูกุ้งมุ่งหวังในการพัฒนาทักษะการคิด กระบวนการเรียนรู้ การพัฒนาทักษะชีวิต และสร้างลักษณะนิสัยที่ดีโดยการจัดการเรียนการสอนแบบโครงงาน โดยทำหน้าที่เป็นผู้อำนวยความสะดวกในการเรียนรู้ ผลการจัดกิจกรรมทำให้เห็นความมุ่งมั่นและเป้าหมายที่ชัดเจนของเด็ก เกิดความรับผิดชอบ รู้หน้าที่ มีเหตุมีผล กล้าแสดงออก กระตืนรืนร้น ใฝ่รู้ จากการหาคำตอบ รวมถึงความสามารถในการเข้าสังคมและให้เกียรติผู้อื่นผ่านกิจกรรมต่างๆ ซึ่งสะท้อนถึงลักษณะนิสัยที่ส่งเสริมให้อยู่ในสังคมได้ดีในตัวเด็ก”</a:t>
            </a:r>
            <a:endParaRPr lang="th-TH" sz="1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716895"/>
              </p:ext>
            </p:extLst>
          </p:nvPr>
        </p:nvGraphicFramePr>
        <p:xfrm>
          <a:off x="179512" y="2780928"/>
          <a:ext cx="8640960" cy="348847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88232"/>
                <a:gridCol w="6552728"/>
              </a:tblGrid>
              <a:tr h="562563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ความมุ่งมั่นตั้งใจหรือสถานการณ์ของจุดเริ่มต้น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2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มุ่งสร้างความสัมพันธ์ที่ดีระหว่างครูและผู้ปกครองในบทบาทหน้าที่ในการสร้างการเรียนรู้และอบรมบ่มนิสัยให้เด็ก</a:t>
                      </a:r>
                      <a:r>
                        <a:rPr lang="th-TH" sz="12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เน้นทักษะการคิด กระบวนการเรียนรู้ การสร้างความรู้ด้วยตนเอง พัฒนาทักษะชีวิตและการทำงาน</a:t>
                      </a:r>
                    </a:p>
                  </a:txBody>
                  <a:tcPr/>
                </a:tc>
              </a:tr>
              <a:tr h="872088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กระบวนการสร้างการเรียนรู้และพัฒนาเด็ก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ใช้กระบวนการเรียนโดยใช้ปัญหาเป็นฐาน</a:t>
                      </a:r>
                      <a:r>
                        <a:rPr lang="th-TH" sz="12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กระตุ้นให้แสวงหาความรู้เพื่อแก้ปัญหาและรู้จักการทำงานเป็นทีม รวมทั้งการจัด </a:t>
                      </a:r>
                      <a:r>
                        <a:rPr lang="en-US" sz="12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PLC </a:t>
                      </a:r>
                      <a:r>
                        <a:rPr lang="th-TH" sz="12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สำหรับแลกเปลี่ยนเรียนรู้ระหว่างครูด้วยกัน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กรณีของฐาน </a:t>
                      </a:r>
                      <a:r>
                        <a:rPr lang="en-US" sz="12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Recycle </a:t>
                      </a:r>
                      <a:r>
                        <a:rPr lang="th-TH" sz="12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เด็กมองถึงขยะในโรงเรียนและขยายไปยังชุมชนเพื่อนำมาทำโครงงาน โดยครูกุ้งเน้นการสร้างการเรียนรู้ สร้างแรงบันดาลใจให้กับเด็กจากการปฏิบัติจริง </a:t>
                      </a:r>
                    </a:p>
                  </a:txBody>
                  <a:tcPr/>
                </a:tc>
              </a:tr>
              <a:tr h="846094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ผลลัพธ์ที่เกิดขึ้นกับเด็ก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เด็กนักเรียนของครูกุ้งมีความมุ่งมั่น และมีเป้าหมายที่ชัดเจนในการทำโครงงานที่ตัวเองได้เลือกและอยากทำ มีความรับผิดชอบโครงงานและรู้หน้าที่ของตนเองในกลุ่ม มีเหตุและผลจากการเขียนโครงงาน และการออกมานำเสนอ ความกระตือรือร้น ใฝ่รู้ จากการไปหาคำตอบเอง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ความกล้าที่จะแสดงความคิดเห็นกับเพื่อนและกับครูเอง รวมถึงความสามารถในการเข้าสังคมและให้เกียรติผู้อื่น ผ่านกิจกรรมกลุ่มของตัวเองและการเสนองานในกลุ่มใหญ่ มีความกตัญญูจากการช่วยพ่อแม่หารายได้จาการขายเห็ด และปลูกผัก และทำน้ำยาล้างจาน เพื่อช่วยลดรายจ่ายของครอบครัว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787587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สิ่งที่ครูได้เรียนรู้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เกิดการเปลี่ยนแปลงจากครูสอน</a:t>
                      </a:r>
                      <a:r>
                        <a:rPr lang="th-TH" sz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เป็นครูผู้สร้างการเรียนรู้ให้กับเด็ก</a:t>
                      </a:r>
                      <a:endParaRPr lang="th-TH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C:\Users\somchai\Desktop\ชิสากัญญ์   พลายด้วง-สวรศ.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9" t="3248" r="8837" b="18528"/>
          <a:stretch/>
        </p:blipFill>
        <p:spPr bwMode="auto">
          <a:xfrm>
            <a:off x="150429" y="692696"/>
            <a:ext cx="1576822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13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9FD3-42E0-4626-A5D9-B74C6C5E45DE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3883"/>
            <a:ext cx="9144000" cy="5525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80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106" y="1959"/>
            <a:ext cx="8932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ครู</a:t>
            </a:r>
            <a:r>
              <a:rPr lang="th-TH" sz="1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อมรรัตน์  สีหะปัญญา </a:t>
            </a:r>
            <a:r>
              <a:rPr lang="th-TH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(ครูส้ม) โรงเรียนแย้มจาดวิชชา</a:t>
            </a:r>
            <a:r>
              <a:rPr lang="th-TH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นุสรณ์ </a:t>
            </a:r>
            <a:endParaRPr lang="th-TH" sz="1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เครือข่ายโครงการ </a:t>
            </a:r>
            <a:r>
              <a:rPr lang="en-US" sz="14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Teach For Thailand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499450"/>
              </p:ext>
            </p:extLst>
          </p:nvPr>
        </p:nvGraphicFramePr>
        <p:xfrm>
          <a:off x="143508" y="2204864"/>
          <a:ext cx="8856984" cy="4572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97589"/>
                <a:gridCol w="7159395"/>
              </a:tblGrid>
              <a:tr h="576063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ความมุ่งมั่นตั้งใจหรือสถานการณ์ของจุดเริ่มต้น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โรงเรียนขยายโอกาส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เด็กฐานะยากจน ครอบครัวแตกแยก ส่งผลให้เด็กมีพฤติกรรมก้าวร้าว ใช้ความรุนแรง ไม่ตั้งใจเรียน มีพฤติกรรมเสี่ยง </a:t>
                      </a:r>
                      <a:r>
                        <a:rPr lang="th-TH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แต่ด้วยมีความเชื่อมั่นว่า เด็กเหล่านี้ถ้าได้รับโอกาสและการสนับสนุน เขาจะเติบโตได้อย่างงดงามตามแบบของเขา</a:t>
                      </a:r>
                      <a:r>
                        <a:rPr lang="th-TH" sz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ครูส้มได้ตั้งเป้าไว้ว่าจะต้องช่วยให้เด็กผู้หญิงคนหนึ่ง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ที่มีพฤติกรรมในข้างต้น ให้มี</a:t>
                      </a: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ทัศนคติที่ดีต่อตนเองและต่อผู้อื่น รวมทั้งมีพฤติกรรมที่เหมาะสม และที่สำคัญยิ่ง คือ เรื่องของอารมณ์ การควบคุมตนเอง การยับยั้งชั่งใจ สิ่งเหล่านี้เกิดขึ้นได้จริงกับตัวเด็กหญิงคนนี้ ด้วยเครื่องมือที่เรียกว่า ความรักของครู</a:t>
                      </a:r>
                    </a:p>
                  </a:txBody>
                  <a:tcPr/>
                </a:tc>
              </a:tr>
              <a:tr h="806082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กระบวนการสร้างการเรียนรู้และพัฒนาเด็ก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ติดตามสังเกตพฤติกรรม หาข้อมูลเกี่ยวกับเด็ก จากครูหลายๆ คน พี่ชาย คุณป้า (เหตุ ปัจจัย)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เข้าไปพูดคุยในช่วงเวลาที่เด็กอยู่ในช่วงเวลาที่เด็กมีความทุกข์ด้วยท่าทีและการสัมผัสที่จริงใจ 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รับฟังทุกเรื่อง ทั้งที่ดี ไม่ดี และค่อยๆ ให้คำแนะนำ โดย</a:t>
                      </a: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ใช้คำพูดที่มีเหตุผล และสอนด้วยการเปรียบเทียบ และการวิเคราะห์เหตุการณ์ต่างๆ ที่เกิดขึ้น ชี้ให้เธอเห็นว่า ผลที่เกิดขึ้นมาจากสาเหตุใด และชวนให้คิดถึงวิธีการป้องกันปัญหาโดยให้เธอไปลองปฏิบัติ กระบวนการเหล่านี้ใช้ในการปรับทัศนคติของเธอได้เป็นอย่างดี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ฝึกให้เข้ากับเพื่อนๆ จากกลุ่มเล็กๆ ให้เพื่อในกลุ่มช่วยเหลือกัน</a:t>
                      </a:r>
                    </a:p>
                  </a:txBody>
                  <a:tcPr/>
                </a:tc>
              </a:tr>
              <a:tr h="613751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ผลลัพธ์ที่เกิดขึ้นกับเด็ก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เปลี่ยนจากเด็กที่ก่อกวนในชั้นเรียน เปลี่ยนแปลงไปเป็นคนที่คอยบอกให้เพื่อนๆฟังครู</a:t>
                      </a:r>
                    </a:p>
                    <a:p>
                      <a:pPr marL="171450" marR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ตั้งใจเรียนมากกว่าเดิมและมีความสุขกับการเรียนมากขึ้น จากไม่เคยส่งงานท้ายชั่วโมง กลับเป็นคนแรกๆที่อยากจะทำงานมาส่งครูตอนท้ายชั่วโมง </a:t>
                      </a:r>
                    </a:p>
                    <a:p>
                      <a:pPr marL="171450" marR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แนะนำและให้คำปรึกษาเพื่อนๆ นี่คือสิ่งหนึ่งที่เธอรู้สึกภาคภูมิใจในตัวเอง  </a:t>
                      </a:r>
                    </a:p>
                    <a:p>
                      <a:pPr marL="171450" marR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สอบปลายภาคเรียนที่ 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</a:t>
                      </a: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ผลคือ สอบผ่าน (แม้ผลการเรียนไม่ดีนัก)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171450" marR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มีความภูมิใจในตัวเอง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มีความเชื่อมั่นว่า ตัวเอง</a:t>
                      </a: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สามารถจะกำหนดชะตาชีวิตของตัวเองได้จากความคิด และการกระทำของตัวเอง</a:t>
                      </a:r>
                    </a:p>
                  </a:txBody>
                  <a:tcPr/>
                </a:tc>
              </a:tr>
              <a:tr h="467417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สิ่งที่ครูได้เรียนรู้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กระบวนการเรียนรู้แบบนี้ คือการที่เด็กได้เรียนรู้ระดับความคิดของตนเอง โดยครูเป็นผู้เสริมสร้างความมั่นใจ กำลังใจและช่วยแนะนำ ทั้งนี้จะต้องมีความสม่ำเสมอของการดูแลเด็ก และสิ่งสำคัญอย่างมากที่จะต้องทำให้เกิดขึ้น คือ ความรักและความไว้วางใจระหว่างครูและศิษย์ ซึ่งในทุกๆ การพูดคุยกับเด็กจะต้องประเมิน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</a:t>
                      </a: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ด้าน คือ ความคิด พฤติกรรม และอารมณ์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729780" y="663711"/>
            <a:ext cx="73067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“... ครั้งแรกที่เห็นพฤติกรรมของเด็กหญิงที่แสดงออกมาในลักษณะที่รุนแรง และก้าวร้าว นั่นคือ เด็กหญิงคนผมเปีย ผิวคล้ำ อยู่ในภาวะอารมณ์โกรธ กำลังจะถูกครูฝ่ายปกครองทำโทษ สาเหตุเนื่องมาจาก เธอทะเลาะตบตีกับเพื่อน ทั้งยังปฏิเสธการถูกทำโทษจากครู  สำหรับส้มแล้วการที่เด็กคนหนึ่งถูกสังคมปฏิเสธนั้นไม่ใช่เรื่องธรรมดาทั่วไป แต่เป็นการลดคุณค่าของมนุษย์ลงในสถานที่ที่เรียกว่า สถานศึกษา...”</a:t>
            </a:r>
            <a:endParaRPr lang="en-US" sz="1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1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2" descr="C:\Users\somchai\Desktop\Amornrat.Srihapan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30" y="579562"/>
            <a:ext cx="1371550" cy="155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8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9FD3-42E0-4626-A5D9-B74C6C5E45DE}" type="slidenum">
              <a:rPr lang="th-TH" smtClean="0"/>
              <a:t>20</a:t>
            </a:fld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0" y="-3883"/>
            <a:ext cx="9144000" cy="5525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104106" y="1959"/>
            <a:ext cx="88569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ครู</a:t>
            </a:r>
            <a:r>
              <a:rPr lang="th-TH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อรุณวรรณ  กลั่นกลึง </a:t>
            </a:r>
            <a:r>
              <a:rPr lang="th-TH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(ครูตุ้ม) </a:t>
            </a:r>
            <a:r>
              <a:rPr lang="th-TH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โรงเรียนท้ายหาด จังหวัดสมุทรสงคราม</a:t>
            </a: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เครือข่าย สสค. ครูสอน</a:t>
            </a:r>
            <a:r>
              <a:rPr lang="th-TH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ดี</a:t>
            </a:r>
            <a:r>
              <a:rPr lang="th-TH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และเครือข่าย</a:t>
            </a:r>
            <a:r>
              <a:rPr lang="th-TH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โครงการเพาะพันธุ์ปัญญา สกว.</a:t>
            </a: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92696"/>
            <a:ext cx="69813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เด็กนักเรียนด้อย</a:t>
            </a:r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โอกาส ผล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การเรียนต่ำ ขาดเรียน หนีเรียน ขอมาเรียนกับครูตุ้มในวิชาวิทยาศาสตร์ กระบวนการจิตปัญญาศึกษาและโครงงานฐานวิจัยจึงเป็นแนวทางที่ครูตุ้มนำมาใช้ในการสร้างการเรียนรู้กับเด็กกลุ่มนี้ผ่านกิจกรรมสร้างบ้านปลาร่วมกับชุมชน การเป็นเข้าของการเรียนรู้ของเด็กได้ซึมซับและปรับเปลี่ยนพฤติกรรมให้เด็กมาเรียน ไม่หนีเรียน การช่วยเหลือกันในการทำกิจกรรม กล้าแสดงออก รับผิดชอบและยอมรับผู้อื่น</a:t>
            </a:r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en-US" sz="1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183486"/>
              </p:ext>
            </p:extLst>
          </p:nvPr>
        </p:nvGraphicFramePr>
        <p:xfrm>
          <a:off x="251520" y="2780928"/>
          <a:ext cx="8640960" cy="3657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88232"/>
                <a:gridCol w="6552728"/>
              </a:tblGrid>
              <a:tr h="576063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ความมุ่งมั่นตั้งใจหรือสถานการณ์ของจุดเริ่มต้น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บริบทชุมชนของโรงเรียน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ผู้ปกครองมีรายได้ต่ำ ครอบครัวแตกแยก ไม่มีเวลาดูแลลูกหลาน เด็กสนใจเรียนน้อยทำให้ไม่ค่อยมาเรียน ขาดเรียนบ่อย จึงหาวิธีการเพื่อให้เด็กมาโรงเรียน ได้เรียนรู้และพัฒนา เห็นคุณค่าของตนเอง</a:t>
                      </a:r>
                      <a:endParaRPr lang="th-TH" sz="1200" b="0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การจัดการเรียนรู้ให้กลุ่มนักเรียนด้อยโอกาสกลุ่มหนึ่ง จำนวน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 </a:t>
                      </a: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คน เป็นเด็กผู้ชายล้วน ที่มีผลการเรียนต่ำมากมากๆ ประมาณเกรด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0-1-2 </a:t>
                      </a: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เฉลี่ยประมาณ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</a:t>
                      </a: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กว่าๆ มาโรงเรียนบ้างไม่มาบ้าง มาแล้วหนีไม่เข้าเรียนบ้าง </a:t>
                      </a:r>
                    </a:p>
                  </a:txBody>
                  <a:tcPr/>
                </a:tc>
              </a:tr>
              <a:tr h="617199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กระบวนการสร้างการเรียนรู้และพัฒนาเด็ก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สร้างห้องเรียนให้เป็นพื้นที่ปลอดภัยสำหรับเด็ก เอื้อต่อการเรียนรู้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การพัฒนาหลักสูตรวิทยาศาสตร์ท้องถิ่น ภายใต้ความเชื่อมั่นว่าเด็กมีศักยภาพและเรียนรู้ได้ โดยวิธีการ 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Learning by Doing 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ผ่านการทำโครงงานวิจัย การใช้เทคนิคการถามคือสอน และจิตปัญญาศึกษา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การให้โอกาสเด็ก ดึงศักยภาพของเด็ก และทำกิจกรรมร่วมกับชุมชนเพื่อสร้างการเรียนรู้ ในการร่วมกันคิดและลงมือปฏิบัติในสิ่งที่สนใจ จนสำเร็จ เกิดความภาคภูมิใจและสามารถพัฒนาคุณลักษณะที่พึงประสงค์ผ่านกิจกรรมต่างๆ</a:t>
                      </a:r>
                    </a:p>
                  </a:txBody>
                  <a:tcPr/>
                </a:tc>
              </a:tr>
              <a:tr h="613751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ผลลัพธ์ที่เกิดขึ้นกับเด็ก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กลุ่มเด็กได้มีโอกาสทำกิจกรรม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และศักยภาพที่ตนเองมี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เด็กได้ซึมซับและปรับเปลี่ยนพฤติกรรมให้เด็กมาเรียน ไม่หนีเรียน การช่วยเหลือกันในการทำกิจกรรม กล้าแสดงออก รับผิดชอบและยอมรับผู้อื่น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67417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สิ่งที่ครูได้เรียนรู้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ครูต้องเรียนรู้ตอลเวลา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ไม่สามารถจัดอาหารสำเร็จรูปแบบเดียวรูปแบบเดิมได้ ต้องพยายามหาเทคนิควิธีการหลายๆ แบบ และพบว่าเด็กๆจะภูมิใจและเห็นคุณค่าในตัวเองที่เกิดขึ้นจากภายในและทำให้เข้ามั่นใจในตัวเองมากขึ้น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C:\Users\pairoj1\AppData\Local\Packages\microsoft.windowscommunicationsapps_8wekyb3d8bbwe\LocalState\LiveComm\65e42e5eed56459e\120712-0049\Att\200026b5\10604564_904951442861698_8055828610324332327_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9" y="650379"/>
            <a:ext cx="1435735" cy="191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046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9FD3-42E0-4626-A5D9-B74C6C5E45DE}" type="slidenum">
              <a:rPr lang="th-TH" smtClean="0"/>
              <a:t>21</a:t>
            </a:fld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0" y="-3883"/>
            <a:ext cx="9144000" cy="5525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104106" y="1959"/>
            <a:ext cx="88569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ครู</a:t>
            </a:r>
            <a:r>
              <a:rPr lang="th-TH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ไสว อุ่นแก้ว</a:t>
            </a:r>
            <a:r>
              <a:rPr lang="th-TH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th-TH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โรงเรียน</a:t>
            </a:r>
            <a:r>
              <a:rPr lang="th-TH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ขุนหาญวิทยาสรรค์  จังหวัดศรีสะเกษ</a:t>
            </a:r>
            <a:endParaRPr lang="en-US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เครือข่ายโครงการเพาะพันธุ์ปัญญา สกว.</a:t>
            </a:r>
            <a:endParaRPr lang="en-US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7251" y="692696"/>
            <a:ext cx="73092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“การ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สร้างนิสัยที่ดีให้กับนักเรียนด้วยการสอนโครงงานฐานวิจัย</a:t>
            </a:r>
            <a:r>
              <a:rPr 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ความมุ่งมั่นตั้งใจของครูไสว ในการทำให้เด็กได้มีโอกาสได้ค้นพบตัวเอง ได้แสดงศักยภาพหลายๆ ด้าน โดยใช้โครงงานบนฐานวิจัยเป็นเครื่องมือที่จะทำให้เด็กได้เติบโตทั้ง</a:t>
            </a:r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วิชาความรู้และใช้หลัก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จิตปัญญาในการขัด</a:t>
            </a:r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เกลาอบรมบ่ม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เพาะนิสัยที่ดีงาม รวมทั้งการปลุกและขยายแรงบันดาลใจของเด็กให้พองโตตามศักยภาพที่แตกต่างของแต่ละคน  กรณีของแพมทีน จากคนที่ใจร้อน เพื่อนไม่อยากเข้าใกล้ ชอบด่าเพื่อน กลายเป็นคนใจเย็น ควบคุมอารมณ์ได้ ให้อภัยเพื่อนที่ไม่คุยกันมาสองปี  รวมทั้งกรณีของลูกหมีเป็นคนใจร้อนเช่นกัน ชอบพูดเสียงดัง แต่ปรับเปลี่ยนเป็นคนที่ระงับอารมณ์ตนเองได้ การเปลี่ยนแปลงที่เกิดขึ้นกับเด็กจะเป็นกำลังใจและแรงบันดาลใจให้ครูต่อไป”</a:t>
            </a:r>
            <a:endParaRPr lang="en-US" sz="1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093975"/>
              </p:ext>
            </p:extLst>
          </p:nvPr>
        </p:nvGraphicFramePr>
        <p:xfrm>
          <a:off x="179512" y="2780929"/>
          <a:ext cx="8640960" cy="3657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88232"/>
                <a:gridCol w="6552728"/>
              </a:tblGrid>
              <a:tr h="576063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ความมุ่งมั่นตั้งใจหรือสถานการณ์ของจุดเริ่มต้น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มุ่งมั่นตั้งใจที่จะหาเครื่องมือเพื่อพัฒนาเด็กให้เติบโตทางวิชาการและสร้างคุณลักษณะนิสัยที่ดี ให้สามารถค้นพบตนเอง และแสดงศักยภาพของตัวเอง จึงได้ใช้กระบวนการทำโครงานฐานวิจัยเป็นแนวทางพัฒนาเด็ก</a:t>
                      </a:r>
                    </a:p>
                  </a:txBody>
                  <a:tcPr/>
                </a:tc>
              </a:tr>
              <a:tr h="806082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กระบวนการสร้างการเรียนรู้และพัฒนาเด็ก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ใช้จิตตปัญญาควบคู่กับการทำโครงงานฐานวิจัย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เพื่อเสริมแรงบันดาลใจให้กับเด็ก </a:t>
                      </a: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ฝึกสติ ฝึกทักษะการฟัง ฟังเพื่อนให้มาก ฟังคนอื่นให้มากขึ้น ฟังด้วยความเคารพ ฟังด้วยใจที่ใคร่ครวญ ไม่ว่าเสียงข้างในของเราจะรู้สึกอย่างไรให้ห้อยแขวนไว้ก่อน ไม่ด่วนตัดสินไม่พิพากษา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วิธีการให้เด็กล้อมวงสนทนาสะท้อนตัวเอง ฝึกการคิดใคร่ครวญ และเชื่อมโยงจากการปฏิบัติโครงงานกับชีวิตจริง</a:t>
                      </a:r>
                    </a:p>
                  </a:txBody>
                  <a:tcPr/>
                </a:tc>
              </a:tr>
              <a:tr h="613751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ผลลัพธ์ที่เกิดขึ้นกับเด็ก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กรณีของน้องแพนทีม จากคนที่ใจร้อน ชอบด่าเพื่อน เมื่อถูกขัดเกลาจิตใจจากจิตตปัญญาและการทำโครงงาน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ทำให้จิตใจอ่อนโยนขึ้น ควบคุมอารมณ์ตัวเองได้ โดยสะท้อนว่าการทำกิจกรรมกลุ่มเป็นเหมือนกระจกสะท้อนนิสัยตัวเอง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กรณีน้องลูกหมี เป็นคนที่ใจร้อนเช่นกัน ระงับอารมณ์ตัวเองไม่ได้  เมื่อได้สัมผัสกับครูไสว ทำให้รู้ตัวและพยายามระงับอารมณ์ตัวเองได้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67417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สิ่งที่ครูได้เรียนรู้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การเปลี่ยนแปลงของเด็กๆ ได้หล่อเลี้ยงให้ครูมีกำลังใจ มีพลัง มีเป้าหมาย มีแรงบันดาลใจและภาคภูมิใจในการทำหน้าที่ของความเป็นครู เรียนรู้ไปพร้อมกับเด็กๆ เรียนรู้ที่จะอดทนรอคอย เปิดโอกาสให้เด็กๆได้เรียนรู้ ได้คิด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เป็นโอกาสที่ดีทำให้ได้เรียนรู้พัฒนาตนเองร่วมกับเพื่อนครูที่สอนด้วยกัน และสร้างเครือข่ายครูที่มีความมุ่งมั่นในการพัฒนาตนเอง ทั้งเครือข่ายภายในโรงเรียนและนอกโรงเรียน 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Z:\Projects\ภาคีพูนพลังครู\ภาคีพูนพลังครู\พพปญ-อ.ไพโรจน์\_แจ๋ว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250"/>
          <a:stretch/>
        </p:blipFill>
        <p:spPr bwMode="auto">
          <a:xfrm>
            <a:off x="251520" y="692696"/>
            <a:ext cx="1383030" cy="1745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363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9FD3-42E0-4626-A5D9-B74C6C5E45DE}" type="slidenum">
              <a:rPr lang="th-TH" smtClean="0"/>
              <a:t>22</a:t>
            </a:fld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0" y="-3883"/>
            <a:ext cx="9144000" cy="5525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104106" y="1959"/>
            <a:ext cx="88569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ศรีวรรณ  </a:t>
            </a:r>
            <a:r>
              <a:rPr lang="th-TH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ฉัตรสุริยวงศ์</a:t>
            </a:r>
            <a:r>
              <a:rPr lang="th-TH" sz="1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(ครูแอน) โรงเรียนบ้านปล่องเหลี่ยม</a:t>
            </a: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เครือข่าย </a:t>
            </a:r>
            <a:r>
              <a:rPr lang="en-US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Teacher Coaching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27251" y="692696"/>
            <a:ext cx="73092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ครูผู้มีเมตตาต่อศิษย์ เข้าใจปัญหาและมุ่งมั่นหาแนวทางแก้ไขปัญหาให้กับเด็ก ด้วยวิธีการที่หลากหลายตามสถานการณ์ที่เกิดขึ้นกับเด็ก กรณีเด็กหญิงปลา มีนิสัย</a:t>
            </a:r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ก้าวร้าว 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ครูมอบความรักความเมตตา </a:t>
            </a:r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แบบอย่างที่ดีและเด็กค่อยๆซึมซับพฤติกรรมที่ดีเข้าไปทุกวัน กรณีของเด็กชายเป้ ชอบก่อกวนในห้องเรียนครูแอนใช้วิธียึดหยุ่นและ</a:t>
            </a:r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ประนีประนอม ปัจจุบัน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เป้จบการศึกษาไปขายน้ำผลไม้ กรณีของเด็กพิสิฐ เด็กพิการเป็นโปลิโอ </a:t>
            </a:r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มีนิสัยก้าวร้าว 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เก็บตัว </a:t>
            </a:r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ด้วย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ความรัก ความจริงใจและเมตตาจากครูแอน จนตั้งเป้าจะเรียนคอมพิวเตอร์เหมือนครูแอน </a:t>
            </a:r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ปัจจุบันเป็น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กำลังสำคัญในการเลี่ยงดูครอบครัว</a:t>
            </a:r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en-US" sz="1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372159"/>
              </p:ext>
            </p:extLst>
          </p:nvPr>
        </p:nvGraphicFramePr>
        <p:xfrm>
          <a:off x="251520" y="2780928"/>
          <a:ext cx="8640960" cy="363471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88232"/>
                <a:gridCol w="6552728"/>
              </a:tblGrid>
              <a:tr h="576063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ความมุ่งมั่นตั้งใจหรือสถานการณ์ของจุดเริ่มต้น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ความมุ่งมั่นในการพัฒนาการศึกษา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และผู้เรียน เพื่อสร้างทรัพยากรมนษย์ที่มีคุณค่า งานทั้งกายและมีจิตใจดีคืนกลุ่มสู่สังคม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ความพยายามในการแก้ไขปัญหาเด็ก ที่มีปัญหาที่แตกต่างหลากหลายเพื่อสร้างให้คนให้เป็นคนดี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กรณีของเด็ก 3 คน ที่มีปัญหาแตกต่างกัน พื้นฐานต่างกัน และวิธีการแก้ไขที่แตกต่างกัน</a:t>
                      </a:r>
                      <a:endParaRPr lang="th-TH" sz="1200" b="0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617199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กระบวนการสร้างการเรียนรู้และพัฒนาเด็ก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การไปเยี่ยมบ้านของเด็กแต่ละคน เพื่อศึกษาและทำความเข้าใจเด็ก รวมทั้งการแก้ไขปัญหาตามสภาพและสถานการณ์ที่เกิดขึ้นกับเด็กแต่ละคนที่แตกต่างกัน</a:t>
                      </a:r>
                    </a:p>
                  </a:txBody>
                  <a:tcPr/>
                </a:tc>
              </a:tr>
              <a:tr h="613751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ผลลัพธ์ที่เกิดขึ้นกับเด็ก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กรณีเด็กหญิงปลา มีนิสัยก้าวร้าว ไม่ค่อยมีเพื่อนคบ เพราะปัญหาทางครอบครัว ต้องหารายได้จากการซื้อของและดูต้นทางให้กลุ่มพนัน ครูมอบความรักความเมตตา ใช้ความอดทนในการทำตัวเป็นแบบอย่างที่ดีและเด็กค่อยๆซึมซับพฤติกรรมที่ดีเข้าไปทุกวัน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กรณีของเด็กชายเป้ ชอบก่อกวนในห้องเรียนครูแอนใช้วิธียึดหยุ่นและประนีประนอมทำให้เด็กชายเป้เปลี่ยนพฤติกรรม ปัจจุบันเป้จบการศึกษาไปขายน้ำผลไม้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กรณีของเด็กพิสิฐ เด็กพิการเป็นโปลิโอ เป็นเด็กกำพร้าที่ถูกขอมาเลี้ยง ก้าวร้าว เก็บตัว จนจะถูกส่งตัวคืนสถานรับเลี้ยงเด็ก ด้วยความรัก ความจริงใจและเมตตาจากครูแอน จนตั้งเป้าจะเรียนคอมพิวเตอร์เหมือนครูแอน ปัจจุบันพิสิฐเรียนจบด้านคอมพิวเตอร์และเป็นกำลังสำคัญในการเลี่ยงดูครอบครัว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67417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สิ่งที่ครูได้เรียนรู้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ครูเป็นอาชีพที่มีคุณค่า  มีเกียรติและยิ่งใหญ่  แลกมาด้วยความเหน็ดเหนื่อย  ความเสียสละ  เวลา  ความสุขส่วนตัว  ไม่ใช่ด้วยโล่รางวัลหรือเกียรติยศใดๆ หากแต่เป็นความสุขหลังไม้เรียวและมือที่เปื้อนฝุ่นชอล์กนั้น เป็นมือที่สร้างคน สร้างอนาคตสร้างชาติและจะคงเป็นเช่นนี้ตลอดไป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9" r="74179" b="54305"/>
          <a:stretch/>
        </p:blipFill>
        <p:spPr bwMode="auto">
          <a:xfrm>
            <a:off x="251520" y="800100"/>
            <a:ext cx="1365250" cy="1628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089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ข้อเสนอแนะ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6962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7255"/>
            <a:ext cx="1299542" cy="151680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9FD3-42E0-4626-A5D9-B74C6C5E45DE}" type="slidenum">
              <a:rPr lang="th-TH" smtClean="0"/>
              <a:t>3</a:t>
            </a:fld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0" y="-3883"/>
            <a:ext cx="9144000" cy="5525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104106" y="1959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ครูสัญญา </a:t>
            </a:r>
            <a:r>
              <a:rPr lang="th-TH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สอนบุญทอง</a:t>
            </a:r>
            <a:r>
              <a:rPr lang="th-TH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โรงเรียน</a:t>
            </a:r>
            <a:r>
              <a:rPr lang="th-TH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โรงเรียนห้วยเฮี๊ยะ อ.ปางมะผ้า จ.แม่ฮ่องสอน </a:t>
            </a:r>
          </a:p>
          <a:p>
            <a:r>
              <a:rPr lang="th-TH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เครือข่าย ครูเจ้าฟ้ากรมหลวงนราธิวาสราชนครินทร์</a:t>
            </a:r>
            <a:endParaRPr lang="en-US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695640"/>
              </p:ext>
            </p:extLst>
          </p:nvPr>
        </p:nvGraphicFramePr>
        <p:xfrm>
          <a:off x="143508" y="2204864"/>
          <a:ext cx="8856984" cy="39319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97589"/>
                <a:gridCol w="7159395"/>
              </a:tblGrid>
              <a:tr h="576063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ความมุ่งมั่นตั้งใจหรือสถานการณ์ของจุดเริ่มต้น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เป้าหมายคือ “สร้างความกล้า” ให้กับเด็กๆ ในการ “พูดภาษาไทย” โดยการ “ฝึกพูดให้ชัด” ก็นำไปสู่ความกล้าในการเรียนรู้ในทุก ๆ เรื่อง” เพราะครูมองว่า “ปัญหา” ของเด็กดอยคือ “ขาดความกล้าหาญ” โดยเฉพาะเมื่อเรียนจบการศึกษาชั้นตั้นและต้องลงไปเรียนต่อ แต่การที่พูดภาษไทยไม่ชัด จึงไม่กล้าพูด กล้าถาม ทำให้การเรียนอ่อนเพราะไม่กล้าถามครู </a:t>
                      </a:r>
                    </a:p>
                  </a:txBody>
                  <a:tcPr/>
                </a:tc>
              </a:tr>
              <a:tr h="806082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กระบวนการสร้างการเรียนรู้และพัฒนาเด็ก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มีกระบวนการสร้างการเรียนรู้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เพื่อพัฒนาทักษะและนิสัย (ความมีระเบียบวินัย ความรับผิดชอบ ไฝ่เรียนรู้ ความมีน้ำใจ ความสามารถในการเข้าสังคม การคิดวิเคราะห์ การสื่อสาร คุณธรรม) ผ่านกิจกรรม...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กิจกรรมพัฒนาผู้เรียนประจำวัน 2 ช่วง คือ ช่วงเช้า และช่วงบ่าย โดย การ 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AAR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ภาระกิจกลุ่ม / การเล่าข่าว / เล่านิทานส่งเสริมคุณธรรม ( ครูให้โจทย์ เด็กไปค้นคว้า เขียน เล่า เพื่อนซักถาม ครูซักถามกระตุ้นคิด เชื่อมโยง)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กิจกรรมเสริม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เช่น การร้องเพลง การเล่นละคร และสนับสนุนให้นักเรียนเข้าร่วมการแข่งขันวิชาการ เช่น การเขียนเรียงความ การกล่าวสุนทรพจน์ เพื่อสร้างแรงบันดาลใจ/แรงจูงใจ ให้นักเรียนหมั่นฝึกฝน</a:t>
                      </a:r>
                      <a:endParaRPr lang="th-TH" sz="1200" b="0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613751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ผลลัพธ์ที่เกิดขึ้นกับเด็ก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นักเรียนมีความั่นใจ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ในตัวเอง กล้าแสดงออก กล้าแสดงความคิดเห็น มีทักษะการจับประเด็น การจดบันทึก การยอมรับความคิดเห็นที่แตกต่างๆ มีความมุ่งมั่น ใฝ่เรียนรู้ มีสำนึกรู้ผิดชอบชั่วดี มีความยับยั้งชั่งใจ </a:t>
                      </a:r>
                    </a:p>
                    <a:p>
                      <a:pPr marL="171450" indent="-171450" algn="thaiDist">
                        <a:buFontTx/>
                        <a:buChar char="-"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ตัวอย่างเช่น “นาฟู” ปัจจุบันเรียนอยู่วิทยาลัยพยาบาลลำปาง ได้รับทุนจากโครงการพระเมตตาสมเด็จย่า สะท้อนว่า สิ่งที่เธอได้จากการ “ฝึก” เล่าข่าว ทำให้ได้</a:t>
                      </a: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ฝึกอ่าน พูด คิด และวิเคราะห์ ค้นคว้าข้อมูล ทำให้เธอมีทักษะในการเรียนรู้และมีผลการเรียนที่ดี</a:t>
                      </a:r>
                      <a:r>
                        <a:rPr lang="th-TH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การเล่าข่าว ทำให้เธอได้รับรู้เรื่องราวสถานการณ์ภายนอกชุมชนว่าอันตราย เลวร้ายอย่างไร เมื่อมาเรียนในเมืองจึงระมัดระวังไม่เที่ยวเตร่ (รู้เท่าทัน) </a:t>
                      </a:r>
                    </a:p>
                    <a:p>
                      <a:pPr marL="171450" indent="-171450" algn="thaiDist">
                        <a:buFontTx/>
                        <a:buChar char="-"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“สาลิตา” ปัจจุบัน เป็นครู ผดด. ที่โรงเรียน และเรียนวิทยาลัยชุมชนไปด้วย ทักษะที่ครูสัญญาให้ฝึก ทำให้เธอมีความมั่นใจ เมื่อออกไปเรียนหนังสือกับเพื่อนๆ ในอำเภอปางมะผ้า ก็สามารถเรียนกับเพื่อนๆ ได้อย่างมีความสุข ด้วยความกล้าแสดงความคิดเห็น กล้าแสดงออก และอาสาเป็นตัวแนกลุ่มนำเสนอ ทำให้ได้รับการยอมรับจากเพื่อนๆ </a:t>
                      </a:r>
                      <a:endParaRPr lang="th-TH" sz="1200" b="0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835696" y="692696"/>
            <a:ext cx="705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“ผมเน้น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เรื่องวิชาการ ให้เขามีความรู้ติดตัวมากพอที่จะไปสอบแข่งขัน หรือไปต่อยอดความรู้</a:t>
            </a:r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อื่นๆ  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และเรียนใน</a:t>
            </a:r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ชั้นสูงๆ จะ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ทำให้เด็กภาคภูมิใจใน</a:t>
            </a:r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ตัวเอง.... 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เราต้องดูว่าเรื่องราวในชีวิตจริงของเด็กเป็นอย่างไร ไม่ใช่ก้มหน้าก้มตาสอนหนังสือ ตามหลักสูตรเพียงอย่างเดียว...สำหรับผม..รู้จักเด็กทุกคน รู้ว่าครอบครัวเขาเป็น</a:t>
            </a:r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อย่างไร ผม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จึงสอนให้ได้ตามสาระ</a:t>
            </a:r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มากกว่าสอนตาม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หลักสูตร เพราะถ้าเด็กได้สาระ แล้วเขาอยากพัฒนาตัวเอง เรื่องได้ตามหลักสูตรก็จะตามมา</a:t>
            </a:r>
            <a:r>
              <a:rPr lang="en-US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th-TH" sz="11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52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9FD3-42E0-4626-A5D9-B74C6C5E45DE}" type="slidenum">
              <a:rPr lang="th-TH" smtClean="0"/>
              <a:t>4</a:t>
            </a:fld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0" y="-3883"/>
            <a:ext cx="9144000" cy="5525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104106" y="1959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ครูอุดร ผ่องแผ้ว </a:t>
            </a:r>
            <a:r>
              <a:rPr lang="th-TH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โรงเรียนบ้านกุดระหวี่  อ.เมืองยโสธร จ.ยโสธร (หน้า  37)</a:t>
            </a:r>
            <a:endParaRPr lang="th-TH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เครือข่าย สกว.ฝ่ายวิจัยเพื่อท้องถิ่น</a:t>
            </a:r>
            <a:endParaRPr lang="en-US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810266"/>
              </p:ext>
            </p:extLst>
          </p:nvPr>
        </p:nvGraphicFramePr>
        <p:xfrm>
          <a:off x="143508" y="1484784"/>
          <a:ext cx="8856984" cy="53035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97589"/>
                <a:gridCol w="7159395"/>
              </a:tblGrid>
              <a:tr h="576063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ความมุ่งมั่นตั้งใจหรือสถานการณ์ของจุดเริ่มต้น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ประสบการณ์กว่า 30 ปีที่เป็นครูทำงานไปตามหน้าที่ สอนไปตามระบบ จนมีผู้อำนวยการผู้มีประสบการณ์งานวิจัย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</a:t>
                      </a: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ท้องถิ่นของ สกว.เข้ามาทำหน้าที่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ตอนแรกทำงานด้วยฝืนความรู้สึก ถูกสั่งให้ลงไปทำวิจัยกับชาวบ้านเจอความ   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คาดหวังของพ่อแม่เด็ก อยากเห็นอนาคตลูกเป็นอย่างไร กลับมานั่งถามตนเอง เราทำอะไรอยู่ และเราเป็นครู  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แบบไหน นี่คือจุดเริ่มต้นที่ครูอุดรคิดว่าต่อไปนี้จะต้องทำอะไรเพื่อเด็กให้ได้บ้าง</a:t>
                      </a:r>
                    </a:p>
                  </a:txBody>
                  <a:tcPr/>
                </a:tc>
              </a:tr>
              <a:tr h="806082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กระบวนการสร้างการเรียนรู้และพัฒนาเด็ก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กระบวนการจัดการเรียนการสอนที่เกิดทักษะและการจัดการเรียนรู้แบบบูรณาการ เน้นการปฏิบัติจริงของผู้เรียนและเน้นการมีส่วนร่วม ถูกออกแบบผ่านงานวิจัยเพื่อท้องถิ่น อาทิ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1.เรื่อง กล้วย เกี่ยวข้องกับวิถีชีวิต ประเพณี วัฒนธรรม ศาสนา อาชีพ เป็นต้น 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2.เรื่องฝ้าย ที่มีอยู่ในวิถีชีวิตชาวบ้านกุดระหวี่ เป็นการเรียนการสอนบูรณาการในกลุ่มสาระการเรียนรู้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3.กิจกรรมส่งเสริมอ่าน เป็นกระบวนการอ่านหนังสือให้เด็กฟังจากรุ่นพี่สู่รุ่นน้องทั้งในโรงเรียนและยังไม่เข้าเรียน 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พ่อแม่ ปู่ย่า ตายาย เล่านิทานให้เด็กฟัง ทำให้เด็กมีทักษะทางภาษา และการเล่า จนเกิดนักเล่านิทาน เป็นการ 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สร้างการมีส่วนร่วมของโรงเรียนและชุมชน </a:t>
                      </a:r>
                      <a:endParaRPr lang="en-US" sz="1200" b="0" kern="1200" baseline="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613751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ผลลัพธ์ที่เกิดขึ้นกับเด็ก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เด็กที่ผ่านกิจกรรมส่งเสริมการอ่าน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ตัวอย่างนักเล่านิทาน ด.ญ.สุดารัตน์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แมนสืบชาติ ป.3 เป็นตัวแทนเขตพื้นที่แข่งขันได้ระดับเหรียญทอง ที่ 8 ในระดับภาค และ ด.ญ.ธนพร เผ่าเพ็ง ชั้นป.2 เป็นตัวแทนเขตพื้นที่ไปแข่งขันได้ระดับเหรียญทอง ที่ 10 ในระดับภาค</a:t>
                      </a:r>
                    </a:p>
                    <a:p>
                      <a:pPr marL="171450" marR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นักเรียนทุกคนของโรงเรียนมีนิสัยรักการอ่าน ดูจากพฤติกรรมการยืมหนังสือเพิ่มขึ้น</a:t>
                      </a:r>
                    </a:p>
                    <a:p>
                      <a:pPr marL="171450" marR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ผลการสอบ 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O-Net 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 </a:t>
                      </a: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NT 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สูงกว่าค่าเฉี่ยระดับเขต และระดับประเทศเพิ่มขึ้นทุกปี</a:t>
                      </a:r>
                    </a:p>
                    <a:p>
                      <a:pPr marL="171450" marR="0" indent="-171450" algn="thaiDi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เด็กเกิดทักษะความคิดเชื่อมโยง เช่นพูดเรื่องกล้วย เชื่อมโยงเรื่องประโยชน์ของกล้วยด้านต่างๆ ได้ทั้งเชิงประเพณีวัฒนธรรมและด้านการใช้สอย</a:t>
                      </a:r>
                    </a:p>
                  </a:txBody>
                  <a:tcPr/>
                </a:tc>
              </a:tr>
              <a:tr h="467417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สิ่งที่ครูได้เรียนรู้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 ครูอุดรเปลี่ยนแปลงตัวเองจากรอวันเกษียนกลับกลายเป็นคนกระตือรือล้น คิดออกแบบการเรียนการสอนแบบไม่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หยุด หาความรู้มาเติมตัวเองเสมอ</a:t>
                      </a:r>
                      <a:endParaRPr lang="th-TH" sz="1200" b="0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ค้นพบว่าความจริงแล้วครูถือเป็นส่วนสำคัญอย่างยิ่งต่อการจัดการเรียนการสอน ครูต้องทำหน้าที่เชื่อมโยงความรู้ที่เป็นความรู้เชิงระบบ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กับความรู้ที่มีอยู่ในชุมชนให้มาบูรณาการร่วมกันและขณะเดียวกันต้องคอยกระตุ้นชวนเด็กๆคิด ชวนเด็กๆ คุยแบบเปิดโอกาสให้เด็กได้สะท้อนความคิดเมื่อเด็กมีความสนใจตามที่เด็กเสนอมาก็จะทำให้เด็กเกิดความตั้งใจเรียน และเรียนอย่างมีสมาธิแล้วการเรียนรู้ก็จะเกิดขึ้น</a:t>
                      </a:r>
                      <a:endParaRPr lang="th-TH" sz="1200" b="0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โรงเรียนหรือตัวครูเปิดโอกาสเชื่อมโยงความรู้ของชุมชนเข้ามาได้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ชาวบ้าน ผู้ปกครองในชุมชนก็จะเป็นอีกหนึ่งแรงเสริมที่ช่วยขัดเกลาเด็ก ช่วยกันดูแลเด็ก เพราะทุกคนจะเห็นเรื่องเรื่องส่วนร่วมชุมชนไม่ผลักภาระใปให้กับโรงเรียนทีเดียว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13459" y="692696"/>
            <a:ext cx="7056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“กระบวนการงานวิจัยเพื่อท้องถิ่น วิธีการเริ่มต้นที่ครูล้อมวงคุยวิเคราะห์ปัญหาที่ผ่านมาของโรงเรียนร่วมกัน เห็นจุดเน้นให้ครูได้ใช้ทักษะการจัดการเรียนรู้ที่เน้นการมีส่วนร่วมในการออกแบบการเรียนรู้ร่วมกันของครู นักเรียน และชุมชน</a:t>
            </a:r>
            <a:r>
              <a:rPr lang="en-US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th-TH" sz="11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2" descr="C:\Users\somchai\Desktop\อรุณวรรณ  กลั่นกลึง-พพปญ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23056" cy="911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39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9FD3-42E0-4626-A5D9-B74C6C5E45DE}" type="slidenum">
              <a:rPr lang="th-TH" smtClean="0"/>
              <a:t>5</a:t>
            </a:fld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0" y="-3883"/>
            <a:ext cx="9144000" cy="5525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104106" y="1959"/>
            <a:ext cx="88569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ครู</a:t>
            </a:r>
            <a:r>
              <a:rPr lang="th-TH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มารศรี มิ่งศิริรัตน์  </a:t>
            </a:r>
            <a:r>
              <a:rPr lang="th-TH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โรงเรียน</a:t>
            </a:r>
            <a:r>
              <a:rPr lang="th-TH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สุรนารี  จังหวัดนครราชสีมา</a:t>
            </a:r>
            <a:endParaRPr lang="en-US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เครือข่าย สสค.ครูสอนดี</a:t>
            </a:r>
            <a:endParaRPr lang="en-US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7251" y="692696"/>
            <a:ext cx="73092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หนีเรียน ขาดระเบียบวินัย ทักษะการเรียนต่ำ ก้าวร้าว ทะเลาะวิวาท ล้วนเป็นปัญหาพฤติกรรมของนักเรียนระดับมัธยมศึกษาที่จะส่งผลกระทบต่ออนาคตของเด็ก  จึงได้พัฒนารูปแบบการสอนทักษะชีวิตที่เรียกว่า </a:t>
            </a:r>
            <a:r>
              <a:rPr lang="en-US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SANOOK Model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มาสอดแทรกในกิจกรรมช่วงหลังเลิกเรียนและวันหยุดปิดเทอม กรณีน้องฟร้องจากเด็กเกเร ไม่สนใจเรียน โดดเรียน ได้เข้าร่วมโครงการห้องเรียนนอกเวลาฯ เห็นบทเรียนชีวิตจากรุ่นพี่ที่มาเล่าประสบการณ์ความผิดพลาดจนไม่สามารถเรียนต่อในสายวิชาที่ต้องการได้ ทำให้น้องฟร้องฉุกคิดและตั้งใจเรียน ค้นพบตัวเองว่าชอบเรียนภาษาอังกฤษ และตั้งใจจะสอบเข้าเรียนคณะมนุษยศาสตร์ เอกภาษาอังกฤษให้ได้</a:t>
            </a:r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endParaRPr lang="en-US" sz="1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892744"/>
              </p:ext>
            </p:extLst>
          </p:nvPr>
        </p:nvGraphicFramePr>
        <p:xfrm>
          <a:off x="179512" y="2564904"/>
          <a:ext cx="8856984" cy="421645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97589"/>
                <a:gridCol w="7159395"/>
              </a:tblGrid>
              <a:tr h="576063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ความมุ่งมั่นตั้งใจหรือสถานการณ์ของจุดเริ่มต้น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ครูมารศรีมีความเชื่อว่าเด็กทุกคนสามารถปรับเปลี่ยนในทางที่ดีขึ้นได้ มีศักยภาพในการพัฒนาตัวเองทุกคน อยู่ที่ว่าเราจะนำศักยภาพเหล่านั้นออกมาจากตัวเด็กอย่างไร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ปัญหาเด็กหนีเรียน  ขาดระเบียบวินัย  ทักษะการเรียนต่ำ ก้าวร้าว ทะเลาะวิวาท การคบเพศตรงข้าม ปัญหายาเสพติด การลักขโมยของเพื่อนบ้าน ซึ่งเป็นกลุ่มเสี่ยง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50-70 คน</a:t>
                      </a:r>
                      <a:endParaRPr lang="th-TH" sz="1200" b="0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806082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กระบวนการสร้างการเรียนรู้และพัฒนาเด็ก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พัฒนาเป็นรูปแบบการสอนทักษะชีวิตที่เรียกว่า “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SANOOK Model</a:t>
                      </a: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” ที่เชื่อว่า การจัดกระบวนการเรียนรู้ต้องสอดคล้องเหมาะสมกับธรรมชาติสมวัยของผู้เรียน ขณะเดียวกันก็ต้องอยู่ในกรอบกติกาของสังคม  และได้รับความร่วมมือจากครูทุกฝ่ายในโรงเรียนจึงจะประสบความสำเร็จ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ใช้เวลาช่วงหลังเลิกเรียนและวันหยุดปิดเทอมในการพาเด็กทำกิจกรรมต่างๆ อย่างต่อเนื่อง ได้แก่ การเข้าค่าย กิจกรรมจิตอาสา การฝึกอาชีพและทักษะต่างๆ ที่เด็กสนใจ เช่น การร้องเพลง การพูด การแสดง รวมถึงการสอนเสริมความรู้ในรายวิชาที่เป็นปัญหา โดยแต่ละกิจกรรมจะนำหลักการของ 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SANOOK Model </a:t>
                      </a: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มาสอดแทรกเป็นเนื้อเดียวกัน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ต้องให้โอกาส เข้าใจ ใจเย็น มีกติกา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ไม่ด่วนสรุป </a:t>
                      </a: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บางอย่างมองข้ามได้ก็ควรมองข้าม สร้างศรัทธาให้เด็กไว้ใจ ไม่หนีครู มีการติดตามเอาใจใส่ หากิจกรรมที่น่าสนใจให้เด็กทำ เนื่องจากเด็กกลุ่มนี้มีจุดอ่อน ตรงที่มีพฤติกรรมไม่พึงประสงค์ ต้องมีการตั้งกฎกติกาหรือข้อตกลงในการทำกิจกรรมร่วมกัน ไม่ใช่ว่าจะปล่อยให้ทำทุกอย่างได้ตามใจ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/>
                </a:tc>
              </a:tr>
              <a:tr h="613751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ผลลัพธ์ที่เกิดขึ้นกับเด็ก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ผลการเรียนดีขึ้นจากการทำกิจกรรมหลังเรียน มีความมุ่งมั่น ทุ่มเท เสียสละ กล้าแสดงออก จากการให้โอกาสในการทำกิจกรรม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กรณีน้องฟร้อง เดิมเป็นคนเกเร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ไม่สนใจเรียน ไม่เคยคิดอยากเรียนต่อ แต่ได้ทำกิจกรรมห้องเรียนนอกเวลาฯ มีรุ่นพี่มาสอนพิเศษและได้พบความผิดพลาดของรุ่นพี่เพราะความไม่ตั้งใจเรียนทำให้ไม่ได้เรียนในสายวิชาที่ต้องการ จึงฉุกคิดได้และค้นพบว่าตัวเองชอบภาษาอังกฤษ และตั้งใจจะสอบเข้าคณะมนุษย์ให้ได้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67417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สิ่งที่ครูได้เรียนรู้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เด็กทุกคนสามารถเปลี่ยนแปลงในทางที่ดีขึ้นได้ ถ้าได้รับโอกาสที่ดีหรือมีผู้แนะนำ ชักจูงที่เหมาะสม 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จะทราบว่าตนเองมีคุณค่าและภาคภูมิใจในตนเองแน่นอน การที่พลังชีวิตของพวกเขาตื่นตัวขึ้นมาได้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C:\Users\somchai\Desktop\มารศรี มิ่งศิริรัตน์ -สสค.ครูสอนดี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21" y="694978"/>
            <a:ext cx="1522730" cy="195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02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ข้อเสนอแนะ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2112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9FD3-42E0-4626-A5D9-B74C6C5E45DE}" type="slidenum">
              <a:rPr lang="th-TH" smtClean="0"/>
              <a:t>7</a:t>
            </a:fld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0" y="-3883"/>
            <a:ext cx="9144000" cy="5525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104106" y="1959"/>
            <a:ext cx="89323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ครูธีรภาพ แซ่เชีย </a:t>
            </a:r>
            <a:r>
              <a:rPr lang="th-TH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(ครูซัน) โรงเรียนคลองหนองใหญ่</a:t>
            </a:r>
            <a:endParaRPr lang="en-US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เครือข่ายครู </a:t>
            </a:r>
            <a:r>
              <a:rPr lang="en-US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Teach </a:t>
            </a:r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Thailand</a:t>
            </a:r>
            <a:r>
              <a:rPr lang="th-TH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633785"/>
              </p:ext>
            </p:extLst>
          </p:nvPr>
        </p:nvGraphicFramePr>
        <p:xfrm>
          <a:off x="143508" y="2058628"/>
          <a:ext cx="8856984" cy="464305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97589"/>
                <a:gridCol w="7159395"/>
              </a:tblGrid>
              <a:tr h="576063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ความมุ่งมั่นตั้งใจหรือสถานการณ์ของจุดเริ่มต้น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โรงเรียนขยายโอกาส นร.ส่วนใหญ่กว่า 70</a:t>
                      </a:r>
                      <a:r>
                        <a:rPr lang="en-GB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%</a:t>
                      </a: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มีต้นทุนชีวิตที่ต่ำ (ปัญหาครอบครัว การหย่าร้าง, ปัญหาความยากจน, ปัญหายาเสพติด,..) ครูซัน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จึงไม่สอนเพียงความรู้ แต่เน้น</a:t>
                      </a: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การกระบวนการ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ส่งเสริมให้เด็กมีแรงบันดาลใจ และรู้จักตัวเอง  </a:t>
                      </a:r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เห็นคุณค่าในตัวเอง และมีความอดทนพยายาม</a:t>
                      </a:r>
                    </a:p>
                  </a:txBody>
                  <a:tcPr/>
                </a:tc>
              </a:tr>
              <a:tr h="806082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กระบวนการสร้างการเรียนรู้และพัฒนาเด็ก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กระบวนการที่ใช้ในการสร้างการเรียนรู้และพัฒนาเด็กของครูซัน คือ  </a:t>
                      </a:r>
                      <a:r>
                        <a:rPr lang="th-TH" sz="1200" b="0" i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“การรู้จักนักเรียนแต่ละคน”</a:t>
                      </a: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ตั้งเป้าหมายกับตัวเองว่าต้องเข้าไปคุยกับเด็กทุกคนที่สอน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สร้างความสนิทสนม 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ไว้วางใจ ด้วยการเล่น พูดคุย ให้คำปรึกษาเด็ก</a:t>
                      </a: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รายบุคคล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จนเด็กไว้วางใจ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กล้า</a:t>
                      </a: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เปิดใจเด็ก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การทำให้เด็กรู้สึกมีคุณค่า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ด้วยกิจกรรม ที่แสดงถึงการใส่ใจ อาทิ </a:t>
                      </a: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การจัดงานเซอรไพรส์และให้ของขวัญวันเกิดแก่เด็ก, การให้รางวัลต่างๆ เพื่อแสดงความชื่นชม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การเยี่ยมเยียนบ้าน การพา นร.ไปทำกิจกรรมเพื่อสังคม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ทำให้บรรยากาศห้องเรียนสนุก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แทรกการเล่นเกม การร้องเพลง ฯลฯ </a:t>
                      </a:r>
                      <a:endParaRPr lang="th-TH" sz="1200" b="0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เป็นแบบอย่างที่ดีให้กับนักเรียน “เพราะการกระทำสำคัญกว่าคำพูด” </a:t>
                      </a:r>
                      <a:endParaRPr lang="th-TH" sz="1200" b="0" kern="1200" baseline="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613751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ผลลัพธ์ที่เกิดขึ้นกับเด็ก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thaiDi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เกิดความเปลี่ยนแปลงในตัวเด็กนักเรียนในภาพรวม คือ</a:t>
                      </a:r>
                      <a:r>
                        <a:rPr lang="th-TH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เด็กแต่ละคนเริ่มเปิดใจและไว้ใจครู กล้าสารภาพความผิดกับครู</a:t>
                      </a:r>
                      <a:r>
                        <a:rPr lang="th-TH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และกล้ามาปรึกษาปัญหาการเรียน ขอให้ครูสอนเสริม</a:t>
                      </a:r>
                      <a:r>
                        <a:rPr lang="th-TH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หรือพูดถึงเป้าหมายชีวิตให้ฟัง</a:t>
                      </a:r>
                    </a:p>
                    <a:p>
                      <a:pPr marL="171450" marR="0" indent="-171450" algn="thaiDi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นักเรียนมีความตั้งใจเรียนมากขึ้น ส่งงานมากขึ้น มีความเพียรพยายามตั้งใจเรียน ทำการบ้านมากขึ้น</a:t>
                      </a:r>
                    </a:p>
                    <a:p>
                      <a:pPr marL="171450" marR="0" indent="-171450" algn="thaiDi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รักตัวเองและอนาคตตัวเองมากขึ้น</a:t>
                      </a:r>
                      <a:endParaRPr lang="th-TH" sz="1200" b="0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67417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สิ่งที่ครูได้เรียนรู้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ปัญหาหลายปัญหาต้นตอมาจากการที่พวกเขาขาดความรัก รู้สึกโดดเดี่ยว ไร้ค่าในสังคม รวมถึงไม่มีใครเข้าใจพวกเขา ดังนั้นผู้ที่เป็นครูควรมีหัวใจที่ใหญ่ให้มากพอที่จะรับฟัง รับรู้ และเข้าใจลูกศิษย์ ตลอดจนให้คำแนะนำที่ดีและกำลังใจแก่ลูกศิษย์ ให้พวกเขายังมีความหวังในการใช้ชีวิตต่อไป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729780" y="663711"/>
            <a:ext cx="73067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“...</a:t>
            </a:r>
            <a:r>
              <a:rPr lang="th-TH" sz="1400" b="1" dirty="0" smtClean="0"/>
              <a:t> 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อาชีพครูก็เปรียบเหมือนคนดูแลสวนดอกไม้ ดอกไม้มีมากมายหลายชนิด </a:t>
            </a:r>
            <a:r>
              <a:rPr lang="th-TH" sz="14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ครู</a:t>
            </a:r>
            <a:r>
              <a:rPr lang="th-TH" sz="14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ไม่ใช่เจ้าของ</a:t>
            </a:r>
            <a:r>
              <a:rPr lang="th-TH" sz="14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สวน 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ครูเป็นเพียงผู้ดูแลที่ต้องเอาใจใส่อย่างดีที่สุด หมั่นรดน้ำ ใส่ปุ๋ย พรวนดิน รอให้เมล็ดแต่ละเมล็ดแตกเป็นต้นกล้า จากต้นกล้าจนกลายเป็นต้นไม้ใหญ่ ที่จะให้ความร่มรื่นแก่คนรอบข้างและสังคมที่</a:t>
            </a:r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อยู่</a:t>
            </a:r>
            <a:r>
              <a:rPr lang="en-US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ผมเชื่อว่าคนเราทุกคนมีคุณค่า คนเราไม่ได้เกิดเพราะความบังเอิญ และทุกคนมีความพิเศษที่ซ่อนอยู่ ดังนั้นการที่ครูคนหนึ่งจะช่วยให้เด็กเห็นคุณค่าในตัวเอง เชื่อมั่นในตัวเองและรักตัวเอง รวมถึงการให้พวกเขากล้าที่จะฝันจึงเป็นสิ่งสำคัญ</a:t>
            </a:r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ยิ่ง...”</a:t>
            </a:r>
            <a:endParaRPr lang="en-US" sz="1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 descr="C:\Users\somchai\Desktop\Theeraphap.Saechia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38" b="29686"/>
          <a:stretch/>
        </p:blipFill>
        <p:spPr bwMode="auto">
          <a:xfrm>
            <a:off x="304800" y="663711"/>
            <a:ext cx="1192088" cy="1359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31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9FD3-42E0-4626-A5D9-B74C6C5E45DE}" type="slidenum">
              <a:rPr lang="th-TH" smtClean="0"/>
              <a:t>8</a:t>
            </a:fld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0" y="-3883"/>
            <a:ext cx="9144000" cy="5525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104106" y="1959"/>
            <a:ext cx="88569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ครู</a:t>
            </a:r>
            <a:r>
              <a:rPr lang="th-TH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รจนา กลิ่นหอม </a:t>
            </a:r>
            <a:r>
              <a:rPr lang="th-TH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โรงเรียน</a:t>
            </a:r>
            <a:r>
              <a:rPr lang="th-TH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มาบอำมฤตวิทยา จังหวัดชุมพร</a:t>
            </a: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เครือข่ายโรงเรียนวิถีพุทธ สพฐ.</a:t>
            </a: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692696"/>
            <a:ext cx="69813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จากครูที่ทำเฉพาะหน้าที่ของตัวเองคือ สอนนักเรียนตามที่ได้รับมอบหมาย ทว่าเมื่อได้รับเลือกจากนักเรียนให้เป็นที่ปรึกษาโครงการคุณธรรม ทำให้ครูรจนา กลิ่นหอม เริ่มเปลี่ยนแปลงความคิด  ความจริงจังและจริงใจของนักเรียนแกนนำที่ช่วยเหลือเพื่อนที่มีพฤติกรรมเสี่ยง เป็นแรงบันดาลใจให้ครูรจนาถามตัวเองว่า “ในฐานะครู ได้ทำอะไรบ้างที่ช่วยเหลือเด็ก” และจากนั้นเป็นต้นมา ครูรจนาได้เข้าไปใกล้ชิด พูดคุยกับเด็กกลุ่มเสี่ยง ให้ความรัก ให้โอกาส ให้พื้นที่พวกเขาแสดงออกถึงศักยภาพของตัวเองผ่านกิจกรรมต่างๆ ความเปลี่ยนแปลงที่ดีขึ้นของเด็กนักเรียน เป็นพลังใจที่สำคัญของครูรจนา เป้าหมายในชีวิตของครูรจนาคือ เห็นลูกศิษย์ได้ดี ดำเนินชีวิตในสังคมได้อย่างมีความสุข ไม่ทำให้ตนเองและผู้อื่นเดือดร้อน</a:t>
            </a:r>
            <a:r>
              <a:rPr lang="th-TH" sz="1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en-US" sz="1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91789"/>
              </p:ext>
            </p:extLst>
          </p:nvPr>
        </p:nvGraphicFramePr>
        <p:xfrm>
          <a:off x="251520" y="2780928"/>
          <a:ext cx="8640960" cy="363471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88232"/>
                <a:gridCol w="6552728"/>
              </a:tblGrid>
              <a:tr h="576063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ความมุ่งมั่นตั้งใจหรือสถานการณ์ของจุดเริ่มต้น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การเข้ามาเป็นที่ปรึกษาแกนนำนักเรียนที่ต้องการช่วยเพื่อนที่ติดยา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แววตาในความมุ่งมั่นของเด็กเป็นแรงบันดาลใจให้ครูรจนาในการนำเด็กกลุ่มเสี่ยงมาเป็นแกนนำในการทำกิจกรรมต่างของโรงเรียนท่ามกลางเสียงที่พากันว่า บ้าไปแล้ว</a:t>
                      </a:r>
                    </a:p>
                  </a:txBody>
                  <a:tcPr/>
                </a:tc>
              </a:tr>
              <a:tr h="617199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กระบวนการสร้างการเรียนรู้และพัฒนาเด็ก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การติดตามกลุ่มเสี่ยงให้เข้ามาเรียนและทำกิจกรรม พูดคุยกับเด็กโดยไม่พูดกึงพฤติกรรมที่ไม่เหมาะสม แต่เปิดโอกาสให้ทำงานในโครงการต่างๆที่พวกเขาสนใจ</a:t>
                      </a:r>
                    </a:p>
                  </a:txBody>
                  <a:tcPr/>
                </a:tc>
              </a:tr>
              <a:tr h="613751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ผลลัพธ์ที่เกิดขึ้นกับเด็ก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กรณีของเด็กรุ่นแรก 3 คน เดิมเสพติดยาบ้า หลังจากเข้าร่วมโครงการสามารถเรียนจบ ม.6 และเรียนต่อมหาวิทยาลัย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 คน อีก 1 คนสมัครทหารและช่วยแม่ทำงานบ้าน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กรณีของเด็กรุ่นที่สอง 5 คน หนึ่งในนั้นเป็นผู้หญิง เป็นเด็กก้าวร้าว ครอบครัวแตกแยก คบเพื่อนกินเหล้าแต่เพื่อนดึงกลับเข้ากลุ่ม ด้วยความสามารถในการพูดจึงมักเป็นตัวแทนโรงเรียนต้อนรับแขก ส่วนคนอื่นๆ สามารถเลิกสารเสพติดได้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กรณีของออก ก้าวร้าวอารมณ์รุนแรง เกเร หลังจากได้มีโอกาสทำกิจกรรมทำให้เห็นเป้าหมายในชีวิต สามารถสอบเข้านายสิบทหารได้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ปัจจุบันปัญหาเรื่องยาเสพติดลดลงจำนวนมาก</a:t>
                      </a:r>
                    </a:p>
                  </a:txBody>
                  <a:tcPr/>
                </a:tc>
              </a:tr>
              <a:tr h="467417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สิ่งที่ครูได้เรียนรู้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ครูรจนาเปลี่ยนจากคนที่เคยใช้ชีวิตแบบคนทั่วๆ ไป คือ ตั้งใจเรียน เรียนจบ มีงานทำ ทำเฉพาะหน้าที่ของตัวเองคือสอน แต่เด็ก ๆ ทำให้ครูรจนาได้คิดว่า บางครั้งเราต้องทำเพื่อคนอื่นบ้าง ส่วนใหญ่คนเราจะทำเฉพาะเรื่องของตัวเอง ถ้าเรื่องไหนที่ธุระไม่ใช่ก็จะไม่สนใจ ทำให้ครูรจนาอยากสร้างเด็กรุ่นใหม่ที่เป็นเด็กดี มีคุณธรรม เพื่อจะได้เติบโตไปเป็นผู้ใหญ่ที่มีคุณภาพในสังคม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C:\Users\somchai\Desktop\รจนา กลิ่นหอม-สพฐ.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8"/>
          <a:stretch/>
        </p:blipFill>
        <p:spPr bwMode="auto">
          <a:xfrm>
            <a:off x="467544" y="849027"/>
            <a:ext cx="1331597" cy="1718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5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59FD3-42E0-4626-A5D9-B74C6C5E45DE}" type="slidenum">
              <a:rPr lang="th-TH" smtClean="0"/>
              <a:t>9</a:t>
            </a:fld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0" y="-3883"/>
            <a:ext cx="9144000" cy="5525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104106" y="1959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ครู</a:t>
            </a:r>
            <a:r>
              <a:rPr lang="th-TH" sz="1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พจมาน  เดชะ   </a:t>
            </a:r>
            <a:r>
              <a:rPr lang="th-TH" sz="1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โรงเรียน</a:t>
            </a:r>
            <a:r>
              <a:rPr lang="th-TH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พร้าววิทยาคม จ.เชียงใหม่</a:t>
            </a:r>
            <a:endParaRPr lang="en-US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เครือข่ายโรงเรียนวิถีพุทธ สพฐ.</a:t>
            </a:r>
            <a:endParaRPr lang="en-US" sz="1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7251" y="692696"/>
            <a:ext cx="73092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“ครูพจมาน ครูผู้ให้โอกาสกับเด็กทุกกลุ่ม โดยการมอบความรัก ความไว้วางใจ เข้าใจเด็ก รวมทั้งกิจกรรมเพื่อให้โอกาสเด็กได้แสดงศักยภาพของตัวเอง การสร้างความร่วมมือกับชุมชนในการจัดกิจกรรมที่เป็นประโยชน์ ผลของความมุ่งมั่นตั้งใจทำให้เด็กที่จะติดคุกด้วยข้อหายาเสพติดกลายเป็นประธานนักเรียน ทำให้เด็กเลิกสูบบุหรี่ ค้นพบเป้าหมายของตัวเองและสอบนายสิบตำรวจได้ หรือกรณีของเด็กหญิงที่ปัจจุบันเป็นครูแต่เดิมที่มีปัญหาชู้สาวแต่สามารถปรับเปลี่ยนพฤติกรรมจากโอกาสที่ได้รับจากครูพจมาน”</a:t>
            </a:r>
            <a:endParaRPr lang="th-TH" sz="1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1961"/>
              </p:ext>
            </p:extLst>
          </p:nvPr>
        </p:nvGraphicFramePr>
        <p:xfrm>
          <a:off x="179512" y="2780929"/>
          <a:ext cx="8640960" cy="403357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88232"/>
                <a:gridCol w="6552728"/>
              </a:tblGrid>
              <a:tr h="985211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ความมุ่งมั่นตั้งใจหรือสถานการณ์ของจุดเริ่มต้น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ครูพจมานพบเห็นปัญหาที่เกิดขึ้นกับตัวนักเรียนมากมายภายในโรงเรียนนับตั้งแต่นักเรียนแต่งกายไม่เรียบร้อยหนีเรียน สูบบุหรี่ ทะเลาะวิวาท ชู้สาว การตั้งครรภ์โดยไม่พึงประสงค์ จนถึงเรื่องของยาเสพติดส่งผลให้นักเรียนบางส่วนเรียนไม่จบตามหลักสูตรต้องย้ายหรือออกโรงเรียนไปซึ่งวิธีการการแก้ปัญหาแบบเดิมคือดุด่า ตักเตือน หักคะแนน ผลก็คือได้เพียงบางส่วนเท่านั้นที่จะเปลี่ยนแปลงพฤติกรรม ส่วนใหญ่แล้วกลับเลวร้ายไปกว่าเดิม</a:t>
                      </a:r>
                      <a:endParaRPr lang="th-TH" sz="1200" b="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806082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กระบวนการสร้างการเรียนรู้และพัฒนาเด็ก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ใช้วิธีการเข้าถึงเด็ก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เข้าหาเด็กในลักษณะของกัลยาณมิตรมอบความรักให้เด็ก 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ให้กิจกรรมเพื่อให้เด็กรู้สึกมีคุณค่า ความจริงใจของครูทำให้เกิดความต่อเนื่องของโครงการ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ให้โอกาสและหาช่องทางให้เด็กได้แสดงศักยภาพด้านอื่น การชวนเด็กลด ละ เลิก ปรับเปลี่ยนรูปแบบการปฐมนิเทศแบบเดิม และให้ชุมชนและผู้ปกครองเข้ามามีส่วนร่วม 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1701729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ผลลัพธ์ที่เกิดขึ้นกับเด็ก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กรณีของอ๊อด</a:t>
                      </a: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จากเด็กที่ถูกจับในข้อหามียาเสพติดในช่วงสิ้นปีใหม่ ปี 2547 โทรหาครูพจมานกลางดึก ด้วยความเมตตากับเด็กจนไปหาที่สถานีตำรวจ และรับประกันพฤติกรรมเด็ก หลังจากนั้นอ๊อดเป็นเด็กกิจกรรมที่ครูพจมานดูแล เป็นที่ยอมรับจนได้รับคัดเลือกเป็นประธานนักเรียน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กรณีของอ๊อฟ เด็กกลุ่มเสี่ยงที่จะมักจะดื่มเหล้า แต่มีจิตอาสาจากการอบรมกับครูพจมานในการเข้าร่วมอบรมเรื่องเหล้าบุหรี่ ทำให้อ๊อฟเลิกเหล้า และมองเห็นเป้าหมายในชีวิจในการเป็นตำรวจ ปัจจุบันสอบติดโรงเรียนนายสิบตำรวจตามเป้าหมายของตัวเอง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กรณีของแหวว เด็กสาวที่เป็นปัญหาเรื่องชู้สาวในช่วงเรียน จากการให้โอกาสและอยู่ใกล้ชิดกับครูพจมาน และเป็นตัวแทนไปคุยกับเพื่อนๆ ในเรื่องชู้สาวทำให้ได้เรียนรู้ควาผิดพลาดของตนเอง  ปัจจุบันแหววมีอาชีพเป็นครูสอนหนังสือ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  <a:tr h="467417">
                <a:tc>
                  <a:txBody>
                    <a:bodyPr/>
                    <a:lstStyle/>
                    <a:p>
                      <a:r>
                        <a:rPr lang="th-TH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สิ่งที่ครูได้เรียนรู้</a:t>
                      </a:r>
                      <a:endParaRPr lang="th-TH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การได้ทำหน้าที่ของครูไม่ใช่แค่สอนหนังสือแต่สอนให้เป็นคน</a:t>
                      </a:r>
                      <a:r>
                        <a:rPr lang="th-TH" sz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และภาคภูมิใจในเด็กของครูทุกคน</a:t>
                      </a:r>
                      <a:endParaRPr lang="th-TH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http://www.moralcenter.com/images/pic/P_32_0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26764"/>
          <a:stretch/>
        </p:blipFill>
        <p:spPr bwMode="auto">
          <a:xfrm>
            <a:off x="261036" y="692696"/>
            <a:ext cx="1466215" cy="1923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760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9336</Words>
  <Application>Microsoft Office PowerPoint</Application>
  <PresentationFormat>On-screen Show (4:3)</PresentationFormat>
  <Paragraphs>319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ข้อเสนอแนะ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ข้อเสนอแนะ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ข้อเสนอแนะ</vt:lpstr>
      <vt:lpstr>PowerPoint Presentation</vt:lpstr>
      <vt:lpstr>PowerPoint Presentation</vt:lpstr>
      <vt:lpstr>PowerPoint Presentation</vt:lpstr>
      <vt:lpstr>PowerPoint Presentation</vt:lpstr>
      <vt:lpstr>ข้อเสนอแนะ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somchai</dc:creator>
  <cp:lastModifiedBy>somchai</cp:lastModifiedBy>
  <cp:revision>17</cp:revision>
  <cp:lastPrinted>2015-05-29T09:17:47Z</cp:lastPrinted>
  <dcterms:created xsi:type="dcterms:W3CDTF">2015-05-18T13:30:58Z</dcterms:created>
  <dcterms:modified xsi:type="dcterms:W3CDTF">2015-05-29T10:17:27Z</dcterms:modified>
</cp:coreProperties>
</file>